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947" r:id="rId2"/>
    <p:sldMasterId id="2147483955" r:id="rId3"/>
    <p:sldMasterId id="2147483984" r:id="rId4"/>
    <p:sldMasterId id="2147484000" r:id="rId5"/>
    <p:sldMasterId id="2147484013" r:id="rId6"/>
    <p:sldMasterId id="2147484025" r:id="rId7"/>
    <p:sldMasterId id="2147484117" r:id="rId8"/>
    <p:sldMasterId id="2147484139" r:id="rId9"/>
    <p:sldMasterId id="2147484196" r:id="rId10"/>
  </p:sldMasterIdLst>
  <p:notesMasterIdLst>
    <p:notesMasterId r:id="rId76"/>
  </p:notesMasterIdLst>
  <p:handoutMasterIdLst>
    <p:handoutMasterId r:id="rId77"/>
  </p:handoutMasterIdLst>
  <p:sldIdLst>
    <p:sldId id="813" r:id="rId11"/>
    <p:sldId id="864" r:id="rId12"/>
    <p:sldId id="832" r:id="rId13"/>
    <p:sldId id="847" r:id="rId14"/>
    <p:sldId id="899" r:id="rId15"/>
    <p:sldId id="833" r:id="rId16"/>
    <p:sldId id="778" r:id="rId17"/>
    <p:sldId id="849" r:id="rId18"/>
    <p:sldId id="907" r:id="rId19"/>
    <p:sldId id="908" r:id="rId20"/>
    <p:sldId id="848" r:id="rId21"/>
    <p:sldId id="909" r:id="rId22"/>
    <p:sldId id="925" r:id="rId23"/>
    <p:sldId id="850" r:id="rId24"/>
    <p:sldId id="851" r:id="rId25"/>
    <p:sldId id="852" r:id="rId26"/>
    <p:sldId id="923" r:id="rId27"/>
    <p:sldId id="924" r:id="rId28"/>
    <p:sldId id="920" r:id="rId29"/>
    <p:sldId id="921" r:id="rId30"/>
    <p:sldId id="922" r:id="rId31"/>
    <p:sldId id="931" r:id="rId32"/>
    <p:sldId id="932" r:id="rId33"/>
    <p:sldId id="933" r:id="rId34"/>
    <p:sldId id="900" r:id="rId35"/>
    <p:sldId id="906" r:id="rId36"/>
    <p:sldId id="902" r:id="rId37"/>
    <p:sldId id="905" r:id="rId38"/>
    <p:sldId id="901" r:id="rId39"/>
    <p:sldId id="915" r:id="rId40"/>
    <p:sldId id="897" r:id="rId41"/>
    <p:sldId id="914" r:id="rId42"/>
    <p:sldId id="916" r:id="rId43"/>
    <p:sldId id="903" r:id="rId44"/>
    <p:sldId id="904" r:id="rId45"/>
    <p:sldId id="898" r:id="rId46"/>
    <p:sldId id="910" r:id="rId47"/>
    <p:sldId id="911" r:id="rId48"/>
    <p:sldId id="802" r:id="rId49"/>
    <p:sldId id="895" r:id="rId50"/>
    <p:sldId id="811" r:id="rId51"/>
    <p:sldId id="853" r:id="rId52"/>
    <p:sldId id="894" r:id="rId53"/>
    <p:sldId id="912" r:id="rId54"/>
    <p:sldId id="928" r:id="rId55"/>
    <p:sldId id="809" r:id="rId56"/>
    <p:sldId id="929" r:id="rId57"/>
    <p:sldId id="930" r:id="rId58"/>
    <p:sldId id="818" r:id="rId59"/>
    <p:sldId id="819" r:id="rId60"/>
    <p:sldId id="834" r:id="rId61"/>
    <p:sldId id="835" r:id="rId62"/>
    <p:sldId id="881" r:id="rId63"/>
    <p:sldId id="882" r:id="rId64"/>
    <p:sldId id="892" r:id="rId65"/>
    <p:sldId id="884" r:id="rId66"/>
    <p:sldId id="885" r:id="rId67"/>
    <p:sldId id="886" r:id="rId68"/>
    <p:sldId id="887" r:id="rId69"/>
    <p:sldId id="830" r:id="rId70"/>
    <p:sldId id="831" r:id="rId71"/>
    <p:sldId id="913" r:id="rId72"/>
    <p:sldId id="812" r:id="rId73"/>
    <p:sldId id="310" r:id="rId74"/>
    <p:sldId id="800" r:id="rId7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uckman Manley, Shea (NIH/NCI) [E]" initials="SBM" lastIdx="32" clrIdx="0"/>
  <p:cmAuthor id="1" name="greg" initials="g" lastIdx="1" clrIdx="1"/>
  <p:cmAuthor id="2" name="Ari Berman"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7F7F"/>
    <a:srgbClr val="6C6C6C"/>
    <a:srgbClr val="E8E8E8"/>
    <a:srgbClr val="F2F2F2"/>
    <a:srgbClr val="4C4C4C"/>
    <a:srgbClr val="565656"/>
    <a:srgbClr val="2A5DA5"/>
    <a:srgbClr val="2A67A5"/>
    <a:srgbClr val="2A71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6" autoAdjust="0"/>
    <p:restoredTop sz="95577" autoAdjust="0"/>
  </p:normalViewPr>
  <p:slideViewPr>
    <p:cSldViewPr snapToGrid="0" snapToObjects="1">
      <p:cViewPr>
        <p:scale>
          <a:sx n="80" d="100"/>
          <a:sy n="80" d="100"/>
        </p:scale>
        <p:origin x="1728" y="1136"/>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20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commentAuthors" Target="commentAuthors.xml"/><Relationship Id="rId79" Type="http://schemas.openxmlformats.org/officeDocument/2006/relationships/presProps" Target="presProps.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hyperlink" Target="http://firecloud.org/" TargetMode="External"/><Relationship Id="rId2" Type="http://schemas.openxmlformats.org/officeDocument/2006/relationships/hyperlink" Target="http://cgc.systemsbiology.net/" TargetMode="External"/><Relationship Id="rId3" Type="http://schemas.openxmlformats.org/officeDocument/2006/relationships/hyperlink" Target="http://www.cancergenomicscloud.or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firecloud.org/" TargetMode="External"/><Relationship Id="rId2" Type="http://schemas.openxmlformats.org/officeDocument/2006/relationships/hyperlink" Target="http://cgc.systemsbiology.net/" TargetMode="External"/><Relationship Id="rId3" Type="http://schemas.openxmlformats.org/officeDocument/2006/relationships/hyperlink" Target="http://www.cancergenomicscloud.org/" TargetMode="Externa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8C27AB-8461-0F47-BDF4-E9D8634A17A5}" type="doc">
      <dgm:prSet loTypeId="urn:microsoft.com/office/officeart/2005/8/layout/vList5" loCatId="" qsTypeId="urn:microsoft.com/office/officeart/2005/8/quickstyle/simple4" qsCatId="simple" csTypeId="urn:microsoft.com/office/officeart/2005/8/colors/accent1_4" csCatId="accent1" phldr="1"/>
      <dgm:spPr/>
      <dgm:t>
        <a:bodyPr/>
        <a:lstStyle/>
        <a:p>
          <a:endParaRPr lang="en-US"/>
        </a:p>
      </dgm:t>
    </dgm:pt>
    <dgm:pt modelId="{41F06E17-693B-F644-B7C2-EBE2C3F2D502}">
      <dgm:prSet phldrT="[Text]" custT="1"/>
      <dgm:spPr>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dgm:spPr>
      <dgm:t>
        <a:bodyPr/>
        <a:lstStyle/>
        <a:p>
          <a:r>
            <a:rPr lang="en-US" sz="2800" dirty="0"/>
            <a:t>Broad Institute</a:t>
          </a:r>
        </a:p>
      </dgm:t>
    </dgm:pt>
    <dgm:pt modelId="{7AE3AA32-5A0B-A44F-95DF-EDCFE9EFBEBA}" type="parTrans" cxnId="{665F01B4-C073-B044-A0CA-8FA23BD3E3D7}">
      <dgm:prSet/>
      <dgm:spPr/>
      <dgm:t>
        <a:bodyPr/>
        <a:lstStyle/>
        <a:p>
          <a:endParaRPr lang="en-US"/>
        </a:p>
      </dgm:t>
    </dgm:pt>
    <dgm:pt modelId="{EC0BB1A4-8DFC-8341-A9D2-18A5D54A794E}" type="sibTrans" cxnId="{665F01B4-C073-B044-A0CA-8FA23BD3E3D7}">
      <dgm:prSet/>
      <dgm:spPr/>
      <dgm:t>
        <a:bodyPr/>
        <a:lstStyle/>
        <a:p>
          <a:endParaRPr lang="en-US"/>
        </a:p>
      </dgm:t>
    </dgm:pt>
    <dgm:pt modelId="{1F660C2D-63DA-6A40-893A-08AC2E131FAD}">
      <dgm:prSet phldrT="[Text]" custT="1"/>
      <dgm:spPr/>
      <dgm:t>
        <a:bodyPr/>
        <a:lstStyle/>
        <a:p>
          <a:pPr>
            <a:spcAft>
              <a:spcPts val="0"/>
            </a:spcAft>
          </a:pPr>
          <a:r>
            <a:rPr lang="en-US" sz="1400" dirty="0"/>
            <a:t> Google Cloud</a:t>
          </a:r>
        </a:p>
      </dgm:t>
    </dgm:pt>
    <dgm:pt modelId="{A5795707-4C81-284E-8BD7-FC6CF907B7D8}" type="parTrans" cxnId="{431EBD89-B723-7249-8D84-9F4B276B858C}">
      <dgm:prSet/>
      <dgm:spPr/>
      <dgm:t>
        <a:bodyPr/>
        <a:lstStyle/>
        <a:p>
          <a:endParaRPr lang="en-US"/>
        </a:p>
      </dgm:t>
    </dgm:pt>
    <dgm:pt modelId="{E7E432A9-8AB2-B040-9789-F0AFC485F394}" type="sibTrans" cxnId="{431EBD89-B723-7249-8D84-9F4B276B858C}">
      <dgm:prSet/>
      <dgm:spPr/>
      <dgm:t>
        <a:bodyPr/>
        <a:lstStyle/>
        <a:p>
          <a:endParaRPr lang="en-US"/>
        </a:p>
      </dgm:t>
    </dgm:pt>
    <dgm:pt modelId="{919AC3D4-B46E-F044-8413-84E35F386C9E}">
      <dgm:prSet phldrT="[Text]" custT="1"/>
      <dgm:spPr>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dgm:spPr>
      <dgm:t>
        <a:bodyPr/>
        <a:lstStyle/>
        <a:p>
          <a:r>
            <a:rPr lang="en-US" sz="2800" dirty="0"/>
            <a:t>Institute for Systems Biology</a:t>
          </a:r>
        </a:p>
      </dgm:t>
    </dgm:pt>
    <dgm:pt modelId="{0CCCC092-FE5A-BD41-854F-F22741132484}" type="parTrans" cxnId="{CE2EA58D-D65F-B849-8AD6-48669E962CF5}">
      <dgm:prSet/>
      <dgm:spPr/>
      <dgm:t>
        <a:bodyPr/>
        <a:lstStyle/>
        <a:p>
          <a:endParaRPr lang="en-US"/>
        </a:p>
      </dgm:t>
    </dgm:pt>
    <dgm:pt modelId="{857BFA99-95A1-B445-B798-DC37F6F1A9BE}" type="sibTrans" cxnId="{CE2EA58D-D65F-B849-8AD6-48669E962CF5}">
      <dgm:prSet/>
      <dgm:spPr/>
      <dgm:t>
        <a:bodyPr/>
        <a:lstStyle/>
        <a:p>
          <a:endParaRPr lang="en-US"/>
        </a:p>
      </dgm:t>
    </dgm:pt>
    <dgm:pt modelId="{628CCF4A-B62E-5F43-A9EB-F7D94910D0B5}">
      <dgm:prSet phldrT="[Text]" custT="1"/>
      <dgm:spPr/>
      <dgm:t>
        <a:bodyPr/>
        <a:lstStyle/>
        <a:p>
          <a:pPr>
            <a:spcAft>
              <a:spcPts val="0"/>
            </a:spcAft>
          </a:pPr>
          <a:r>
            <a:rPr lang="en-US" sz="1400" dirty="0"/>
            <a:t> Google Cloud</a:t>
          </a:r>
        </a:p>
      </dgm:t>
    </dgm:pt>
    <dgm:pt modelId="{C837F395-35C4-5941-A120-943A20E9C21C}" type="parTrans" cxnId="{34C194FD-8EC7-F844-9D74-09035048E9F3}">
      <dgm:prSet/>
      <dgm:spPr/>
      <dgm:t>
        <a:bodyPr/>
        <a:lstStyle/>
        <a:p>
          <a:endParaRPr lang="en-US"/>
        </a:p>
      </dgm:t>
    </dgm:pt>
    <dgm:pt modelId="{69900454-ED35-0643-8BF1-0824059E05EE}" type="sibTrans" cxnId="{34C194FD-8EC7-F844-9D74-09035048E9F3}">
      <dgm:prSet/>
      <dgm:spPr/>
      <dgm:t>
        <a:bodyPr/>
        <a:lstStyle/>
        <a:p>
          <a:endParaRPr lang="en-US"/>
        </a:p>
      </dgm:t>
    </dgm:pt>
    <dgm:pt modelId="{9340D765-22D1-9D4A-8E95-1ECF41ED3722}">
      <dgm:prSet phldrT="[Text]" custT="1"/>
      <dgm:spPr/>
      <dgm:t>
        <a:bodyPr/>
        <a:lstStyle/>
        <a:p>
          <a:pPr>
            <a:spcAft>
              <a:spcPts val="0"/>
            </a:spcAft>
          </a:pPr>
          <a:r>
            <a:rPr lang="en-US" sz="1400" dirty="0"/>
            <a:t> Leverage Google</a:t>
          </a:r>
          <a:r>
            <a:rPr lang="en-US" sz="1400" baseline="0" dirty="0"/>
            <a:t> infrastructure; Novel</a:t>
          </a:r>
          <a:r>
            <a:rPr lang="en-US" sz="1400" dirty="0"/>
            <a:t> query and visualization</a:t>
          </a:r>
        </a:p>
      </dgm:t>
    </dgm:pt>
    <dgm:pt modelId="{A5699F35-1B21-B644-8E1B-50CE78074A63}" type="parTrans" cxnId="{D76308E2-8BF5-B142-A719-17282E34C451}">
      <dgm:prSet/>
      <dgm:spPr/>
      <dgm:t>
        <a:bodyPr/>
        <a:lstStyle/>
        <a:p>
          <a:endParaRPr lang="en-US"/>
        </a:p>
      </dgm:t>
    </dgm:pt>
    <dgm:pt modelId="{B84FEBC8-50B9-314A-8202-8BBEB34A28E9}" type="sibTrans" cxnId="{D76308E2-8BF5-B142-A719-17282E34C451}">
      <dgm:prSet/>
      <dgm:spPr/>
      <dgm:t>
        <a:bodyPr/>
        <a:lstStyle/>
        <a:p>
          <a:endParaRPr lang="en-US"/>
        </a:p>
      </dgm:t>
    </dgm:pt>
    <dgm:pt modelId="{8E60DC1C-5C90-E24B-AB7C-CF9A7F4B3E4B}">
      <dgm:prSet phldrT="[Text]" custT="1"/>
      <dgm:spPr>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dgm:spPr>
      <dgm:t>
        <a:bodyPr/>
        <a:lstStyle/>
        <a:p>
          <a:r>
            <a:rPr lang="en-US" sz="2800" dirty="0"/>
            <a:t>Seven Bridges Genomics</a:t>
          </a:r>
        </a:p>
      </dgm:t>
    </dgm:pt>
    <dgm:pt modelId="{F7F339CD-4972-4C4F-87A0-67D1FDF86C6C}" type="parTrans" cxnId="{ADF7000D-71FC-4745-82CE-3746AC5B323C}">
      <dgm:prSet/>
      <dgm:spPr/>
      <dgm:t>
        <a:bodyPr/>
        <a:lstStyle/>
        <a:p>
          <a:endParaRPr lang="en-US"/>
        </a:p>
      </dgm:t>
    </dgm:pt>
    <dgm:pt modelId="{AA4688EF-8AA3-6E4F-8AD7-CC1F6DAE8243}" type="sibTrans" cxnId="{ADF7000D-71FC-4745-82CE-3746AC5B323C}">
      <dgm:prSet/>
      <dgm:spPr/>
      <dgm:t>
        <a:bodyPr/>
        <a:lstStyle/>
        <a:p>
          <a:endParaRPr lang="en-US"/>
        </a:p>
      </dgm:t>
    </dgm:pt>
    <dgm:pt modelId="{A295B729-8C2B-1242-BB07-72FBC46D8F42}">
      <dgm:prSet phldrT="[Text]" custT="1"/>
      <dgm:spPr/>
      <dgm:t>
        <a:bodyPr/>
        <a:lstStyle/>
        <a:p>
          <a:pPr>
            <a:spcAft>
              <a:spcPts val="0"/>
            </a:spcAft>
          </a:pPr>
          <a:r>
            <a:rPr lang="en-US" sz="1400" dirty="0"/>
            <a:t> Amazon Web Services</a:t>
          </a:r>
        </a:p>
      </dgm:t>
    </dgm:pt>
    <dgm:pt modelId="{6E14DC22-A2A6-DC48-AA02-8F1ECF65FE49}" type="parTrans" cxnId="{E5A4B086-186C-CE41-95C1-A9C20E9E7A7E}">
      <dgm:prSet/>
      <dgm:spPr/>
      <dgm:t>
        <a:bodyPr/>
        <a:lstStyle/>
        <a:p>
          <a:endParaRPr lang="en-US"/>
        </a:p>
      </dgm:t>
    </dgm:pt>
    <dgm:pt modelId="{E02A5CBA-8655-FF42-B050-7D5A3D3C1522}" type="sibTrans" cxnId="{E5A4B086-186C-CE41-95C1-A9C20E9E7A7E}">
      <dgm:prSet/>
      <dgm:spPr/>
      <dgm:t>
        <a:bodyPr/>
        <a:lstStyle/>
        <a:p>
          <a:endParaRPr lang="en-US"/>
        </a:p>
      </dgm:t>
    </dgm:pt>
    <dgm:pt modelId="{63C9CD46-C1FC-6947-9E30-25DE3FBDF614}">
      <dgm:prSet phldrT="[Text]" custT="1"/>
      <dgm:spPr/>
      <dgm:t>
        <a:bodyPr/>
        <a:lstStyle/>
        <a:p>
          <a:pPr>
            <a:spcAft>
              <a:spcPts val="0"/>
            </a:spcAft>
          </a:pPr>
          <a:r>
            <a:rPr lang="en-US" sz="1400" dirty="0"/>
            <a:t> Interactive</a:t>
          </a:r>
          <a:r>
            <a:rPr lang="en-US" sz="1400" baseline="0" dirty="0"/>
            <a:t> data exploration; </a:t>
          </a:r>
          <a:r>
            <a:rPr lang="en-US" sz="1400" dirty="0"/>
            <a:t>&gt; 30 public pipelines</a:t>
          </a:r>
        </a:p>
      </dgm:t>
    </dgm:pt>
    <dgm:pt modelId="{404A27AB-E4D5-AB46-99AF-651F29D6C06E}" type="parTrans" cxnId="{B84661DB-7AF9-354B-B538-DE898D31F5DB}">
      <dgm:prSet/>
      <dgm:spPr/>
      <dgm:t>
        <a:bodyPr/>
        <a:lstStyle/>
        <a:p>
          <a:endParaRPr lang="en-US"/>
        </a:p>
      </dgm:t>
    </dgm:pt>
    <dgm:pt modelId="{8104E0C7-44BE-8D47-836E-3AA386333191}" type="sibTrans" cxnId="{B84661DB-7AF9-354B-B538-DE898D31F5DB}">
      <dgm:prSet/>
      <dgm:spPr/>
      <dgm:t>
        <a:bodyPr/>
        <a:lstStyle/>
        <a:p>
          <a:endParaRPr lang="en-US"/>
        </a:p>
      </dgm:t>
    </dgm:pt>
    <dgm:pt modelId="{2F794F51-4759-944F-9596-DFB1135EABF8}">
      <dgm:prSet phldrT="[Text]" custT="1"/>
      <dgm:spPr/>
      <dgm:t>
        <a:bodyPr/>
        <a:lstStyle/>
        <a:p>
          <a:pPr>
            <a:spcAft>
              <a:spcPts val="0"/>
            </a:spcAft>
          </a:pPr>
          <a:r>
            <a:rPr lang="en-US" sz="1400" dirty="0">
              <a:hlinkClick xmlns:r="http://schemas.openxmlformats.org/officeDocument/2006/relationships" r:id="rId1"/>
            </a:rPr>
            <a:t>http://firecloud.org</a:t>
          </a:r>
          <a:r>
            <a:rPr lang="en-US" sz="1400" dirty="0"/>
            <a:t> </a:t>
          </a:r>
        </a:p>
      </dgm:t>
    </dgm:pt>
    <dgm:pt modelId="{CFE1F5F7-9DBC-1346-8CB4-5610CF93CF34}" type="parTrans" cxnId="{10FABA27-9AE3-AC44-BA94-B3251BE3B5B9}">
      <dgm:prSet/>
      <dgm:spPr/>
      <dgm:t>
        <a:bodyPr/>
        <a:lstStyle/>
        <a:p>
          <a:endParaRPr lang="en-US"/>
        </a:p>
      </dgm:t>
    </dgm:pt>
    <dgm:pt modelId="{E9E6C782-C5D3-7041-ABFB-B8B3ED693835}" type="sibTrans" cxnId="{10FABA27-9AE3-AC44-BA94-B3251BE3B5B9}">
      <dgm:prSet/>
      <dgm:spPr/>
      <dgm:t>
        <a:bodyPr/>
        <a:lstStyle/>
        <a:p>
          <a:endParaRPr lang="en-US"/>
        </a:p>
      </dgm:t>
    </dgm:pt>
    <dgm:pt modelId="{83C2277B-2216-6145-98B0-F5572AE815EC}">
      <dgm:prSet phldrT="[Text]" custT="1"/>
      <dgm:spPr/>
      <dgm:t>
        <a:bodyPr/>
        <a:lstStyle/>
        <a:p>
          <a:pPr>
            <a:spcAft>
              <a:spcPts val="0"/>
            </a:spcAft>
          </a:pPr>
          <a:r>
            <a:rPr lang="en-US" sz="1400" dirty="0">
              <a:hlinkClick xmlns:r="http://schemas.openxmlformats.org/officeDocument/2006/relationships" r:id="rId2"/>
            </a:rPr>
            <a:t>http://cgc.systemsbiology.net/</a:t>
          </a:r>
          <a:r>
            <a:rPr lang="en-US" sz="1400" dirty="0"/>
            <a:t> </a:t>
          </a:r>
        </a:p>
      </dgm:t>
    </dgm:pt>
    <dgm:pt modelId="{91E7A25A-B560-D145-B789-3E588FD91AB8}" type="parTrans" cxnId="{05E7E680-9F27-A24D-B08C-E6486A6B8AC7}">
      <dgm:prSet/>
      <dgm:spPr/>
      <dgm:t>
        <a:bodyPr/>
        <a:lstStyle/>
        <a:p>
          <a:endParaRPr lang="en-US"/>
        </a:p>
      </dgm:t>
    </dgm:pt>
    <dgm:pt modelId="{6E6DE625-38C4-E948-BE67-737F083697ED}" type="sibTrans" cxnId="{05E7E680-9F27-A24D-B08C-E6486A6B8AC7}">
      <dgm:prSet/>
      <dgm:spPr/>
      <dgm:t>
        <a:bodyPr/>
        <a:lstStyle/>
        <a:p>
          <a:endParaRPr lang="en-US"/>
        </a:p>
      </dgm:t>
    </dgm:pt>
    <dgm:pt modelId="{7313C6AB-692B-FD4D-B257-AAF3D5B9C842}">
      <dgm:prSet phldrT="[Text]" custT="1"/>
      <dgm:spPr/>
      <dgm:t>
        <a:bodyPr/>
        <a:lstStyle/>
        <a:p>
          <a:pPr>
            <a:spcAft>
              <a:spcPts val="0"/>
            </a:spcAft>
          </a:pPr>
          <a:r>
            <a:rPr lang="en-US" sz="1400" dirty="0">
              <a:hlinkClick xmlns:r="http://schemas.openxmlformats.org/officeDocument/2006/relationships" r:id="rId3"/>
            </a:rPr>
            <a:t>http://www.cancergenomicscloud.org</a:t>
          </a:r>
          <a:r>
            <a:rPr lang="en-US" sz="1400" dirty="0"/>
            <a:t> </a:t>
          </a:r>
        </a:p>
      </dgm:t>
    </dgm:pt>
    <dgm:pt modelId="{50B0231F-A164-9B47-A591-3C3F04B7B744}" type="parTrans" cxnId="{060E171A-FDE9-CC4B-9406-B70495D61193}">
      <dgm:prSet/>
      <dgm:spPr/>
      <dgm:t>
        <a:bodyPr/>
        <a:lstStyle/>
        <a:p>
          <a:endParaRPr lang="en-US"/>
        </a:p>
      </dgm:t>
    </dgm:pt>
    <dgm:pt modelId="{B9CAC2E4-16E4-F145-9873-A280A56F02AF}" type="sibTrans" cxnId="{060E171A-FDE9-CC4B-9406-B70495D61193}">
      <dgm:prSet/>
      <dgm:spPr/>
      <dgm:t>
        <a:bodyPr/>
        <a:lstStyle/>
        <a:p>
          <a:endParaRPr lang="en-US"/>
        </a:p>
      </dgm:t>
    </dgm:pt>
    <dgm:pt modelId="{2708B8B0-E321-7E41-A179-E2EC786DE6DF}">
      <dgm:prSet phldrT="[Text]" custT="1"/>
      <dgm:spPr/>
      <dgm:t>
        <a:bodyPr/>
        <a:lstStyle/>
        <a:p>
          <a:pPr>
            <a:spcAft>
              <a:spcPts val="0"/>
            </a:spcAft>
          </a:pPr>
          <a:r>
            <a:rPr lang="en-US" sz="1400" dirty="0"/>
            <a:t> PI: Gad Getz</a:t>
          </a:r>
        </a:p>
      </dgm:t>
    </dgm:pt>
    <dgm:pt modelId="{4C61C591-72A6-474A-A048-441B2626AFEB}" type="parTrans" cxnId="{DF926D27-C17B-2F49-BBA8-691CEE3A6A6F}">
      <dgm:prSet/>
      <dgm:spPr/>
      <dgm:t>
        <a:bodyPr/>
        <a:lstStyle/>
        <a:p>
          <a:endParaRPr lang="en-US"/>
        </a:p>
      </dgm:t>
    </dgm:pt>
    <dgm:pt modelId="{CAE66C91-E739-2447-B816-DD3B23E768DC}" type="sibTrans" cxnId="{DF926D27-C17B-2F49-BBA8-691CEE3A6A6F}">
      <dgm:prSet/>
      <dgm:spPr/>
      <dgm:t>
        <a:bodyPr/>
        <a:lstStyle/>
        <a:p>
          <a:endParaRPr lang="en-US"/>
        </a:p>
      </dgm:t>
    </dgm:pt>
    <dgm:pt modelId="{98BDD004-F3C0-A143-BF42-11B7850E3440}">
      <dgm:prSet phldrT="[Text]" custT="1"/>
      <dgm:spPr/>
      <dgm:t>
        <a:bodyPr/>
        <a:lstStyle/>
        <a:p>
          <a:pPr>
            <a:spcAft>
              <a:spcPts val="0"/>
            </a:spcAft>
          </a:pPr>
          <a:r>
            <a:rPr lang="en-US" sz="1400" dirty="0"/>
            <a:t> PI: Ilya Shmulevich</a:t>
          </a:r>
        </a:p>
      </dgm:t>
    </dgm:pt>
    <dgm:pt modelId="{FC475CFC-92BB-964C-9C82-A5B78BD723D9}" type="parTrans" cxnId="{599AB681-212F-8248-95D2-B74D8E32028B}">
      <dgm:prSet/>
      <dgm:spPr/>
      <dgm:t>
        <a:bodyPr/>
        <a:lstStyle/>
        <a:p>
          <a:endParaRPr lang="en-US"/>
        </a:p>
      </dgm:t>
    </dgm:pt>
    <dgm:pt modelId="{5AC981E3-8825-AD4C-ADEA-BB04615B9AA8}" type="sibTrans" cxnId="{599AB681-212F-8248-95D2-B74D8E32028B}">
      <dgm:prSet/>
      <dgm:spPr/>
      <dgm:t>
        <a:bodyPr/>
        <a:lstStyle/>
        <a:p>
          <a:endParaRPr lang="en-US"/>
        </a:p>
      </dgm:t>
    </dgm:pt>
    <dgm:pt modelId="{6453FA1C-5420-6440-A931-81225A2341B2}">
      <dgm:prSet phldrT="[Text]" custT="1"/>
      <dgm:spPr/>
      <dgm:t>
        <a:bodyPr/>
        <a:lstStyle/>
        <a:p>
          <a:pPr>
            <a:spcAft>
              <a:spcPts val="0"/>
            </a:spcAft>
          </a:pPr>
          <a:r>
            <a:rPr lang="en-US" sz="1400" dirty="0"/>
            <a:t> PI: </a:t>
          </a:r>
          <a:r>
            <a:rPr lang="en-US" sz="1400" dirty="0" err="1"/>
            <a:t>Deniz</a:t>
          </a:r>
          <a:r>
            <a:rPr lang="en-US" sz="1400" dirty="0"/>
            <a:t> </a:t>
          </a:r>
          <a:r>
            <a:rPr lang="en-US" sz="1400" dirty="0" err="1"/>
            <a:t>Kural</a:t>
          </a:r>
          <a:endParaRPr lang="en-US" sz="1400" dirty="0"/>
        </a:p>
      </dgm:t>
    </dgm:pt>
    <dgm:pt modelId="{DEB41C8E-055C-F644-B487-C6ECB07A64EC}" type="parTrans" cxnId="{86152010-50D2-A847-ABAC-8C146192A4F0}">
      <dgm:prSet/>
      <dgm:spPr/>
      <dgm:t>
        <a:bodyPr/>
        <a:lstStyle/>
        <a:p>
          <a:endParaRPr lang="en-US"/>
        </a:p>
      </dgm:t>
    </dgm:pt>
    <dgm:pt modelId="{BCEDCF3F-C903-5843-908A-2835818D9291}" type="sibTrans" cxnId="{86152010-50D2-A847-ABAC-8C146192A4F0}">
      <dgm:prSet/>
      <dgm:spPr/>
      <dgm:t>
        <a:bodyPr/>
        <a:lstStyle/>
        <a:p>
          <a:endParaRPr lang="en-US"/>
        </a:p>
      </dgm:t>
    </dgm:pt>
    <dgm:pt modelId="{4F5A4828-B391-C54D-BFD6-6A308F6BA962}">
      <dgm:prSet phldrT="[Text]" custT="1"/>
      <dgm:spPr/>
      <dgm:t>
        <a:bodyPr/>
        <a:lstStyle/>
        <a:p>
          <a:pPr>
            <a:spcAft>
              <a:spcPts val="0"/>
            </a:spcAft>
          </a:pPr>
          <a:r>
            <a:rPr lang="en-US" sz="1400" dirty="0"/>
            <a:t> Firehose in the cloud including Broad best</a:t>
          </a:r>
          <a:r>
            <a:rPr lang="en-US" sz="1400" baseline="0" dirty="0"/>
            <a:t> practices workflows</a:t>
          </a:r>
          <a:endParaRPr lang="en-US" sz="1400" dirty="0"/>
        </a:p>
      </dgm:t>
    </dgm:pt>
    <dgm:pt modelId="{62D2AD22-E904-1E45-A919-16ECA7B47192}" type="sibTrans" cxnId="{AEB743F0-CE58-0B41-9857-89D16E4552CB}">
      <dgm:prSet/>
      <dgm:spPr/>
      <dgm:t>
        <a:bodyPr/>
        <a:lstStyle/>
        <a:p>
          <a:endParaRPr lang="en-US"/>
        </a:p>
      </dgm:t>
    </dgm:pt>
    <dgm:pt modelId="{6515A687-09B2-8B4D-9623-EC9040FC0A9C}" type="parTrans" cxnId="{AEB743F0-CE58-0B41-9857-89D16E4552CB}">
      <dgm:prSet/>
      <dgm:spPr/>
      <dgm:t>
        <a:bodyPr/>
        <a:lstStyle/>
        <a:p>
          <a:endParaRPr lang="en-US"/>
        </a:p>
      </dgm:t>
    </dgm:pt>
    <dgm:pt modelId="{33A54758-036E-BA4A-B9D1-91778B1E4264}" type="pres">
      <dgm:prSet presAssocID="{058C27AB-8461-0F47-BDF4-E9D8634A17A5}" presName="Name0" presStyleCnt="0">
        <dgm:presLayoutVars>
          <dgm:dir/>
          <dgm:animLvl val="lvl"/>
          <dgm:resizeHandles val="exact"/>
        </dgm:presLayoutVars>
      </dgm:prSet>
      <dgm:spPr/>
      <dgm:t>
        <a:bodyPr/>
        <a:lstStyle/>
        <a:p>
          <a:endParaRPr lang="en-US"/>
        </a:p>
      </dgm:t>
    </dgm:pt>
    <dgm:pt modelId="{20023863-7D09-FD40-9323-7670C3555CB1}" type="pres">
      <dgm:prSet presAssocID="{41F06E17-693B-F644-B7C2-EBE2C3F2D502}" presName="linNode" presStyleCnt="0"/>
      <dgm:spPr/>
    </dgm:pt>
    <dgm:pt modelId="{7369BF33-C179-7646-94A4-16F1CC9DB2BE}" type="pres">
      <dgm:prSet presAssocID="{41F06E17-693B-F644-B7C2-EBE2C3F2D502}" presName="parentText" presStyleLbl="node1" presStyleIdx="0" presStyleCnt="3" custLinFactNeighborX="-22726" custLinFactNeighborY="-43280">
        <dgm:presLayoutVars>
          <dgm:chMax val="1"/>
          <dgm:bulletEnabled val="1"/>
        </dgm:presLayoutVars>
      </dgm:prSet>
      <dgm:spPr/>
      <dgm:t>
        <a:bodyPr/>
        <a:lstStyle/>
        <a:p>
          <a:endParaRPr lang="en-US"/>
        </a:p>
      </dgm:t>
    </dgm:pt>
    <dgm:pt modelId="{FCAF9C93-4CDE-7540-8B3A-BA4DF292DB04}" type="pres">
      <dgm:prSet presAssocID="{41F06E17-693B-F644-B7C2-EBE2C3F2D502}" presName="descendantText" presStyleLbl="alignAccFollowNode1" presStyleIdx="0" presStyleCnt="3" custScaleY="110444" custLinFactNeighborX="-1436">
        <dgm:presLayoutVars>
          <dgm:bulletEnabled val="1"/>
        </dgm:presLayoutVars>
      </dgm:prSet>
      <dgm:spPr/>
      <dgm:t>
        <a:bodyPr/>
        <a:lstStyle/>
        <a:p>
          <a:endParaRPr lang="en-US"/>
        </a:p>
      </dgm:t>
    </dgm:pt>
    <dgm:pt modelId="{A0F56335-AF03-7544-AE79-B94EBAA0A610}" type="pres">
      <dgm:prSet presAssocID="{EC0BB1A4-8DFC-8341-A9D2-18A5D54A794E}" presName="sp" presStyleCnt="0"/>
      <dgm:spPr/>
    </dgm:pt>
    <dgm:pt modelId="{DFCDEE7D-BFA4-6349-97AA-9B5A7FA02025}" type="pres">
      <dgm:prSet presAssocID="{919AC3D4-B46E-F044-8413-84E35F386C9E}" presName="linNode" presStyleCnt="0"/>
      <dgm:spPr/>
    </dgm:pt>
    <dgm:pt modelId="{390C8CA3-E0DF-9F4C-8AB3-2742B0D47BFC}" type="pres">
      <dgm:prSet presAssocID="{919AC3D4-B46E-F044-8413-84E35F386C9E}" presName="parentText" presStyleLbl="node1" presStyleIdx="1" presStyleCnt="3">
        <dgm:presLayoutVars>
          <dgm:chMax val="1"/>
          <dgm:bulletEnabled val="1"/>
        </dgm:presLayoutVars>
      </dgm:prSet>
      <dgm:spPr/>
      <dgm:t>
        <a:bodyPr/>
        <a:lstStyle/>
        <a:p>
          <a:endParaRPr lang="en-US"/>
        </a:p>
      </dgm:t>
    </dgm:pt>
    <dgm:pt modelId="{C26E1079-BAAA-264F-95A8-7B85A4A9C8D6}" type="pres">
      <dgm:prSet presAssocID="{919AC3D4-B46E-F044-8413-84E35F386C9E}" presName="descendantText" presStyleLbl="alignAccFollowNode1" presStyleIdx="1" presStyleCnt="3" custScaleY="107825" custLinFactNeighborX="-1436">
        <dgm:presLayoutVars>
          <dgm:bulletEnabled val="1"/>
        </dgm:presLayoutVars>
      </dgm:prSet>
      <dgm:spPr/>
      <dgm:t>
        <a:bodyPr/>
        <a:lstStyle/>
        <a:p>
          <a:endParaRPr lang="en-US"/>
        </a:p>
      </dgm:t>
    </dgm:pt>
    <dgm:pt modelId="{0B412EA3-4E3C-5C4F-90CA-0BAAF3513590}" type="pres">
      <dgm:prSet presAssocID="{857BFA99-95A1-B445-B798-DC37F6F1A9BE}" presName="sp" presStyleCnt="0"/>
      <dgm:spPr/>
    </dgm:pt>
    <dgm:pt modelId="{3684AB2A-C7B5-E544-BE83-258B00E10E0F}" type="pres">
      <dgm:prSet presAssocID="{8E60DC1C-5C90-E24B-AB7C-CF9A7F4B3E4B}" presName="linNode" presStyleCnt="0"/>
      <dgm:spPr/>
    </dgm:pt>
    <dgm:pt modelId="{EE336F84-E38D-8046-8C38-5A89BA078F37}" type="pres">
      <dgm:prSet presAssocID="{8E60DC1C-5C90-E24B-AB7C-CF9A7F4B3E4B}" presName="parentText" presStyleLbl="node1" presStyleIdx="2" presStyleCnt="3">
        <dgm:presLayoutVars>
          <dgm:chMax val="1"/>
          <dgm:bulletEnabled val="1"/>
        </dgm:presLayoutVars>
      </dgm:prSet>
      <dgm:spPr/>
      <dgm:t>
        <a:bodyPr/>
        <a:lstStyle/>
        <a:p>
          <a:endParaRPr lang="en-US"/>
        </a:p>
      </dgm:t>
    </dgm:pt>
    <dgm:pt modelId="{97874A11-7AB1-CC4B-B983-8CEBD8FCE050}" type="pres">
      <dgm:prSet presAssocID="{8E60DC1C-5C90-E24B-AB7C-CF9A7F4B3E4B}" presName="descendantText" presStyleLbl="alignAccFollowNode1" presStyleIdx="2" presStyleCnt="3" custScaleY="105288" custLinFactNeighborX="-1436">
        <dgm:presLayoutVars>
          <dgm:bulletEnabled val="1"/>
        </dgm:presLayoutVars>
      </dgm:prSet>
      <dgm:spPr/>
      <dgm:t>
        <a:bodyPr/>
        <a:lstStyle/>
        <a:p>
          <a:endParaRPr lang="en-US"/>
        </a:p>
      </dgm:t>
    </dgm:pt>
  </dgm:ptLst>
  <dgm:cxnLst>
    <dgm:cxn modelId="{F3DF5530-EDF2-BE41-96B8-00D37123685D}" type="presOf" srcId="{4F5A4828-B391-C54D-BFD6-6A308F6BA962}" destId="{FCAF9C93-4CDE-7540-8B3A-BA4DF292DB04}" srcOrd="0" destOrd="2" presId="urn:microsoft.com/office/officeart/2005/8/layout/vList5"/>
    <dgm:cxn modelId="{D76308E2-8BF5-B142-A719-17282E34C451}" srcId="{919AC3D4-B46E-F044-8413-84E35F386C9E}" destId="{9340D765-22D1-9D4A-8E95-1ECF41ED3722}" srcOrd="2" destOrd="0" parTransId="{A5699F35-1B21-B644-8E1B-50CE78074A63}" sibTransId="{B84FEBC8-50B9-314A-8202-8BBEB34A28E9}"/>
    <dgm:cxn modelId="{1D624591-D1EA-1645-93DA-12826E44823B}" type="presOf" srcId="{2708B8B0-E321-7E41-A179-E2EC786DE6DF}" destId="{FCAF9C93-4CDE-7540-8B3A-BA4DF292DB04}" srcOrd="0" destOrd="0" presId="urn:microsoft.com/office/officeart/2005/8/layout/vList5"/>
    <dgm:cxn modelId="{86152010-50D2-A847-ABAC-8C146192A4F0}" srcId="{8E60DC1C-5C90-E24B-AB7C-CF9A7F4B3E4B}" destId="{6453FA1C-5420-6440-A931-81225A2341B2}" srcOrd="0" destOrd="0" parTransId="{DEB41C8E-055C-F644-B487-C6ECB07A64EC}" sibTransId="{BCEDCF3F-C903-5843-908A-2835818D9291}"/>
    <dgm:cxn modelId="{097B9456-89EC-D349-AF75-FB3D158CAB3B}" type="presOf" srcId="{919AC3D4-B46E-F044-8413-84E35F386C9E}" destId="{390C8CA3-E0DF-9F4C-8AB3-2742B0D47BFC}" srcOrd="0" destOrd="0" presId="urn:microsoft.com/office/officeart/2005/8/layout/vList5"/>
    <dgm:cxn modelId="{CE2EA58D-D65F-B849-8AD6-48669E962CF5}" srcId="{058C27AB-8461-0F47-BDF4-E9D8634A17A5}" destId="{919AC3D4-B46E-F044-8413-84E35F386C9E}" srcOrd="1" destOrd="0" parTransId="{0CCCC092-FE5A-BD41-854F-F22741132484}" sibTransId="{857BFA99-95A1-B445-B798-DC37F6F1A9BE}"/>
    <dgm:cxn modelId="{AC8DBA7F-9604-7F4E-B72F-97A31744F5AF}" type="presOf" srcId="{98BDD004-F3C0-A143-BF42-11B7850E3440}" destId="{C26E1079-BAAA-264F-95A8-7B85A4A9C8D6}" srcOrd="0" destOrd="0" presId="urn:microsoft.com/office/officeart/2005/8/layout/vList5"/>
    <dgm:cxn modelId="{7646A176-4FDD-984C-AA47-3A246EA5557F}" type="presOf" srcId="{1F660C2D-63DA-6A40-893A-08AC2E131FAD}" destId="{FCAF9C93-4CDE-7540-8B3A-BA4DF292DB04}" srcOrd="0" destOrd="1" presId="urn:microsoft.com/office/officeart/2005/8/layout/vList5"/>
    <dgm:cxn modelId="{ADF7000D-71FC-4745-82CE-3746AC5B323C}" srcId="{058C27AB-8461-0F47-BDF4-E9D8634A17A5}" destId="{8E60DC1C-5C90-E24B-AB7C-CF9A7F4B3E4B}" srcOrd="2" destOrd="0" parTransId="{F7F339CD-4972-4C4F-87A0-67D1FDF86C6C}" sibTransId="{AA4688EF-8AA3-6E4F-8AD7-CC1F6DAE8243}"/>
    <dgm:cxn modelId="{DF926D27-C17B-2F49-BBA8-691CEE3A6A6F}" srcId="{41F06E17-693B-F644-B7C2-EBE2C3F2D502}" destId="{2708B8B0-E321-7E41-A179-E2EC786DE6DF}" srcOrd="0" destOrd="0" parTransId="{4C61C591-72A6-474A-A048-441B2626AFEB}" sibTransId="{CAE66C91-E739-2447-B816-DD3B23E768DC}"/>
    <dgm:cxn modelId="{599AB681-212F-8248-95D2-B74D8E32028B}" srcId="{919AC3D4-B46E-F044-8413-84E35F386C9E}" destId="{98BDD004-F3C0-A143-BF42-11B7850E3440}" srcOrd="0" destOrd="0" parTransId="{FC475CFC-92BB-964C-9C82-A5B78BD723D9}" sibTransId="{5AC981E3-8825-AD4C-ADEA-BB04615B9AA8}"/>
    <dgm:cxn modelId="{B84661DB-7AF9-354B-B538-DE898D31F5DB}" srcId="{8E60DC1C-5C90-E24B-AB7C-CF9A7F4B3E4B}" destId="{63C9CD46-C1FC-6947-9E30-25DE3FBDF614}" srcOrd="2" destOrd="0" parTransId="{404A27AB-E4D5-AB46-99AF-651F29D6C06E}" sibTransId="{8104E0C7-44BE-8D47-836E-3AA386333191}"/>
    <dgm:cxn modelId="{DFECAC0A-452F-E149-9EDD-E251905D9BE4}" type="presOf" srcId="{628CCF4A-B62E-5F43-A9EB-F7D94910D0B5}" destId="{C26E1079-BAAA-264F-95A8-7B85A4A9C8D6}" srcOrd="0" destOrd="1" presId="urn:microsoft.com/office/officeart/2005/8/layout/vList5"/>
    <dgm:cxn modelId="{431EBD89-B723-7249-8D84-9F4B276B858C}" srcId="{41F06E17-693B-F644-B7C2-EBE2C3F2D502}" destId="{1F660C2D-63DA-6A40-893A-08AC2E131FAD}" srcOrd="1" destOrd="0" parTransId="{A5795707-4C81-284E-8BD7-FC6CF907B7D8}" sibTransId="{E7E432A9-8AB2-B040-9789-F0AFC485F394}"/>
    <dgm:cxn modelId="{1A96A1E1-1204-8D42-B22C-93EC24F6D9CB}" type="presOf" srcId="{A295B729-8C2B-1242-BB07-72FBC46D8F42}" destId="{97874A11-7AB1-CC4B-B983-8CEBD8FCE050}" srcOrd="0" destOrd="1" presId="urn:microsoft.com/office/officeart/2005/8/layout/vList5"/>
    <dgm:cxn modelId="{34C194FD-8EC7-F844-9D74-09035048E9F3}" srcId="{919AC3D4-B46E-F044-8413-84E35F386C9E}" destId="{628CCF4A-B62E-5F43-A9EB-F7D94910D0B5}" srcOrd="1" destOrd="0" parTransId="{C837F395-35C4-5941-A120-943A20E9C21C}" sibTransId="{69900454-ED35-0643-8BF1-0824059E05EE}"/>
    <dgm:cxn modelId="{6CD9CC50-37DB-474C-AD9E-14E490B2B64C}" type="presOf" srcId="{63C9CD46-C1FC-6947-9E30-25DE3FBDF614}" destId="{97874A11-7AB1-CC4B-B983-8CEBD8FCE050}" srcOrd="0" destOrd="2" presId="urn:microsoft.com/office/officeart/2005/8/layout/vList5"/>
    <dgm:cxn modelId="{665F01B4-C073-B044-A0CA-8FA23BD3E3D7}" srcId="{058C27AB-8461-0F47-BDF4-E9D8634A17A5}" destId="{41F06E17-693B-F644-B7C2-EBE2C3F2D502}" srcOrd="0" destOrd="0" parTransId="{7AE3AA32-5A0B-A44F-95DF-EDCFE9EFBEBA}" sibTransId="{EC0BB1A4-8DFC-8341-A9D2-18A5D54A794E}"/>
    <dgm:cxn modelId="{AEB743F0-CE58-0B41-9857-89D16E4552CB}" srcId="{41F06E17-693B-F644-B7C2-EBE2C3F2D502}" destId="{4F5A4828-B391-C54D-BFD6-6A308F6BA962}" srcOrd="2" destOrd="0" parTransId="{6515A687-09B2-8B4D-9623-EC9040FC0A9C}" sibTransId="{62D2AD22-E904-1E45-A919-16ECA7B47192}"/>
    <dgm:cxn modelId="{DCC37AAE-9008-8D48-ADDC-C98C4FC24818}" type="presOf" srcId="{7313C6AB-692B-FD4D-B257-AAF3D5B9C842}" destId="{97874A11-7AB1-CC4B-B983-8CEBD8FCE050}" srcOrd="0" destOrd="3" presId="urn:microsoft.com/office/officeart/2005/8/layout/vList5"/>
    <dgm:cxn modelId="{05E7E680-9F27-A24D-B08C-E6486A6B8AC7}" srcId="{919AC3D4-B46E-F044-8413-84E35F386C9E}" destId="{83C2277B-2216-6145-98B0-F5572AE815EC}" srcOrd="3" destOrd="0" parTransId="{91E7A25A-B560-D145-B789-3E588FD91AB8}" sibTransId="{6E6DE625-38C4-E948-BE67-737F083697ED}"/>
    <dgm:cxn modelId="{93C4302D-1F22-1942-BD2F-07403809B6D4}" type="presOf" srcId="{83C2277B-2216-6145-98B0-F5572AE815EC}" destId="{C26E1079-BAAA-264F-95A8-7B85A4A9C8D6}" srcOrd="0" destOrd="3" presId="urn:microsoft.com/office/officeart/2005/8/layout/vList5"/>
    <dgm:cxn modelId="{3E1EF49C-BFC7-2148-AA4C-808491E093F1}" type="presOf" srcId="{058C27AB-8461-0F47-BDF4-E9D8634A17A5}" destId="{33A54758-036E-BA4A-B9D1-91778B1E4264}" srcOrd="0" destOrd="0" presId="urn:microsoft.com/office/officeart/2005/8/layout/vList5"/>
    <dgm:cxn modelId="{060E171A-FDE9-CC4B-9406-B70495D61193}" srcId="{8E60DC1C-5C90-E24B-AB7C-CF9A7F4B3E4B}" destId="{7313C6AB-692B-FD4D-B257-AAF3D5B9C842}" srcOrd="3" destOrd="0" parTransId="{50B0231F-A164-9B47-A591-3C3F04B7B744}" sibTransId="{B9CAC2E4-16E4-F145-9873-A280A56F02AF}"/>
    <dgm:cxn modelId="{10FABA27-9AE3-AC44-BA94-B3251BE3B5B9}" srcId="{41F06E17-693B-F644-B7C2-EBE2C3F2D502}" destId="{2F794F51-4759-944F-9596-DFB1135EABF8}" srcOrd="3" destOrd="0" parTransId="{CFE1F5F7-9DBC-1346-8CB4-5610CF93CF34}" sibTransId="{E9E6C782-C5D3-7041-ABFB-B8B3ED693835}"/>
    <dgm:cxn modelId="{1047238F-1932-9E4A-A4F2-DF9BB87E35D2}" type="presOf" srcId="{6453FA1C-5420-6440-A931-81225A2341B2}" destId="{97874A11-7AB1-CC4B-B983-8CEBD8FCE050}" srcOrd="0" destOrd="0" presId="urn:microsoft.com/office/officeart/2005/8/layout/vList5"/>
    <dgm:cxn modelId="{6C622B41-8EEE-A04F-8C6B-9010DB2DB7E6}" type="presOf" srcId="{41F06E17-693B-F644-B7C2-EBE2C3F2D502}" destId="{7369BF33-C179-7646-94A4-16F1CC9DB2BE}" srcOrd="0" destOrd="0" presId="urn:microsoft.com/office/officeart/2005/8/layout/vList5"/>
    <dgm:cxn modelId="{E5A4B086-186C-CE41-95C1-A9C20E9E7A7E}" srcId="{8E60DC1C-5C90-E24B-AB7C-CF9A7F4B3E4B}" destId="{A295B729-8C2B-1242-BB07-72FBC46D8F42}" srcOrd="1" destOrd="0" parTransId="{6E14DC22-A2A6-DC48-AA02-8F1ECF65FE49}" sibTransId="{E02A5CBA-8655-FF42-B050-7D5A3D3C1522}"/>
    <dgm:cxn modelId="{725863FA-F6AA-D847-BB22-0D911AB95F4A}" type="presOf" srcId="{2F794F51-4759-944F-9596-DFB1135EABF8}" destId="{FCAF9C93-4CDE-7540-8B3A-BA4DF292DB04}" srcOrd="0" destOrd="3" presId="urn:microsoft.com/office/officeart/2005/8/layout/vList5"/>
    <dgm:cxn modelId="{7E7E8576-FE37-DC43-9B75-B678B2E4C667}" type="presOf" srcId="{8E60DC1C-5C90-E24B-AB7C-CF9A7F4B3E4B}" destId="{EE336F84-E38D-8046-8C38-5A89BA078F37}" srcOrd="0" destOrd="0" presId="urn:microsoft.com/office/officeart/2005/8/layout/vList5"/>
    <dgm:cxn modelId="{78F28AAB-1D40-C94F-9AB8-4EB34C305FE2}" type="presOf" srcId="{9340D765-22D1-9D4A-8E95-1ECF41ED3722}" destId="{C26E1079-BAAA-264F-95A8-7B85A4A9C8D6}" srcOrd="0" destOrd="2" presId="urn:microsoft.com/office/officeart/2005/8/layout/vList5"/>
    <dgm:cxn modelId="{05D895A1-6E47-8045-8B13-07013C53CC04}" type="presParOf" srcId="{33A54758-036E-BA4A-B9D1-91778B1E4264}" destId="{20023863-7D09-FD40-9323-7670C3555CB1}" srcOrd="0" destOrd="0" presId="urn:microsoft.com/office/officeart/2005/8/layout/vList5"/>
    <dgm:cxn modelId="{59F91F41-7E07-6840-945C-7469EA0EB8FC}" type="presParOf" srcId="{20023863-7D09-FD40-9323-7670C3555CB1}" destId="{7369BF33-C179-7646-94A4-16F1CC9DB2BE}" srcOrd="0" destOrd="0" presId="urn:microsoft.com/office/officeart/2005/8/layout/vList5"/>
    <dgm:cxn modelId="{D34F1A9D-4C7F-4B4A-9B1D-0FA50242F674}" type="presParOf" srcId="{20023863-7D09-FD40-9323-7670C3555CB1}" destId="{FCAF9C93-4CDE-7540-8B3A-BA4DF292DB04}" srcOrd="1" destOrd="0" presId="urn:microsoft.com/office/officeart/2005/8/layout/vList5"/>
    <dgm:cxn modelId="{D1FD6F42-4F4E-D146-A171-51DF7D6F6C7E}" type="presParOf" srcId="{33A54758-036E-BA4A-B9D1-91778B1E4264}" destId="{A0F56335-AF03-7544-AE79-B94EBAA0A610}" srcOrd="1" destOrd="0" presId="urn:microsoft.com/office/officeart/2005/8/layout/vList5"/>
    <dgm:cxn modelId="{5A3EAF3F-8020-4748-BDA2-C8E343D8810F}" type="presParOf" srcId="{33A54758-036E-BA4A-B9D1-91778B1E4264}" destId="{DFCDEE7D-BFA4-6349-97AA-9B5A7FA02025}" srcOrd="2" destOrd="0" presId="urn:microsoft.com/office/officeart/2005/8/layout/vList5"/>
    <dgm:cxn modelId="{31C6BD02-AFBC-624F-A471-75F386398856}" type="presParOf" srcId="{DFCDEE7D-BFA4-6349-97AA-9B5A7FA02025}" destId="{390C8CA3-E0DF-9F4C-8AB3-2742B0D47BFC}" srcOrd="0" destOrd="0" presId="urn:microsoft.com/office/officeart/2005/8/layout/vList5"/>
    <dgm:cxn modelId="{0CB0F1EF-B655-AE4D-A493-284C14543344}" type="presParOf" srcId="{DFCDEE7D-BFA4-6349-97AA-9B5A7FA02025}" destId="{C26E1079-BAAA-264F-95A8-7B85A4A9C8D6}" srcOrd="1" destOrd="0" presId="urn:microsoft.com/office/officeart/2005/8/layout/vList5"/>
    <dgm:cxn modelId="{3334E7DC-2EE3-374D-84F3-B670ED5E2288}" type="presParOf" srcId="{33A54758-036E-BA4A-B9D1-91778B1E4264}" destId="{0B412EA3-4E3C-5C4F-90CA-0BAAF3513590}" srcOrd="3" destOrd="0" presId="urn:microsoft.com/office/officeart/2005/8/layout/vList5"/>
    <dgm:cxn modelId="{26D6C816-8739-BD4B-A30E-05CC5C6309CC}" type="presParOf" srcId="{33A54758-036E-BA4A-B9D1-91778B1E4264}" destId="{3684AB2A-C7B5-E544-BE83-258B00E10E0F}" srcOrd="4" destOrd="0" presId="urn:microsoft.com/office/officeart/2005/8/layout/vList5"/>
    <dgm:cxn modelId="{D4FA6C58-8C71-BA43-A302-E38A6394A53F}" type="presParOf" srcId="{3684AB2A-C7B5-E544-BE83-258B00E10E0F}" destId="{EE336F84-E38D-8046-8C38-5A89BA078F37}" srcOrd="0" destOrd="0" presId="urn:microsoft.com/office/officeart/2005/8/layout/vList5"/>
    <dgm:cxn modelId="{238FA6F0-88BE-274C-A8D7-1C95DCF4918E}" type="presParOf" srcId="{3684AB2A-C7B5-E544-BE83-258B00E10E0F}" destId="{97874A11-7AB1-CC4B-B983-8CEBD8FCE05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203897-8F37-3B44-B1C6-5785DB2C53BE}" type="doc">
      <dgm:prSet loTypeId="urn:microsoft.com/office/officeart/2005/8/layout/chevron1" loCatId="process" qsTypeId="urn:microsoft.com/office/officeart/2005/8/quickstyle/simple4" qsCatId="simple" csTypeId="urn:microsoft.com/office/officeart/2005/8/colors/colorful1" csCatId="colorful" phldr="1"/>
      <dgm:spPr/>
      <dgm:t>
        <a:bodyPr/>
        <a:lstStyle/>
        <a:p>
          <a:endParaRPr lang="en-US"/>
        </a:p>
      </dgm:t>
    </dgm:pt>
    <dgm:pt modelId="{55ECD689-1A77-E643-9991-6BEF9EDD67B6}">
      <dgm:prSet phldrT="[Text]"/>
      <dgm:spPr/>
      <dgm:t>
        <a:bodyPr/>
        <a:lstStyle/>
        <a:p>
          <a:r>
            <a:rPr lang="en-US" dirty="0"/>
            <a:t>Selection</a:t>
          </a:r>
        </a:p>
      </dgm:t>
    </dgm:pt>
    <dgm:pt modelId="{7381AE9B-3DB0-0D44-AF97-BEB6008B1007}" type="parTrans" cxnId="{510B0BD2-6BBC-954D-B059-E4A9EADE2812}">
      <dgm:prSet/>
      <dgm:spPr/>
      <dgm:t>
        <a:bodyPr/>
        <a:lstStyle/>
        <a:p>
          <a:endParaRPr lang="en-US"/>
        </a:p>
      </dgm:t>
    </dgm:pt>
    <dgm:pt modelId="{0D5FE331-9800-714B-B5ED-1715723814CC}" type="sibTrans" cxnId="{510B0BD2-6BBC-954D-B059-E4A9EADE2812}">
      <dgm:prSet/>
      <dgm:spPr/>
      <dgm:t>
        <a:bodyPr/>
        <a:lstStyle/>
        <a:p>
          <a:endParaRPr lang="en-US"/>
        </a:p>
      </dgm:t>
    </dgm:pt>
    <dgm:pt modelId="{0D3924B4-6E5D-984D-A282-67EAAC306955}">
      <dgm:prSet phldrT="[Text]"/>
      <dgm:spPr/>
      <dgm:t>
        <a:bodyPr/>
        <a:lstStyle/>
        <a:p>
          <a:endParaRPr lang="en-US" dirty="0"/>
        </a:p>
      </dgm:t>
    </dgm:pt>
    <dgm:pt modelId="{D2F5AF2B-F911-AB41-A783-D1A57A37194B}" type="parTrans" cxnId="{4D58B3B0-B782-7F4E-9EAF-F1BAA2FEF9D6}">
      <dgm:prSet/>
      <dgm:spPr/>
      <dgm:t>
        <a:bodyPr/>
        <a:lstStyle/>
        <a:p>
          <a:endParaRPr lang="en-US"/>
        </a:p>
      </dgm:t>
    </dgm:pt>
    <dgm:pt modelId="{1F893BB1-22BE-1947-B384-C1862D3055A8}" type="sibTrans" cxnId="{4D58B3B0-B782-7F4E-9EAF-F1BAA2FEF9D6}">
      <dgm:prSet/>
      <dgm:spPr/>
      <dgm:t>
        <a:bodyPr/>
        <a:lstStyle/>
        <a:p>
          <a:endParaRPr lang="en-US"/>
        </a:p>
      </dgm:t>
    </dgm:pt>
    <dgm:pt modelId="{B2E7DA48-C6E4-4A4B-B784-7798A080C679}">
      <dgm:prSet phldrT="[Text]"/>
      <dgm:spPr/>
      <dgm:t>
        <a:bodyPr/>
        <a:lstStyle/>
        <a:p>
          <a:r>
            <a:rPr lang="en-US" dirty="0"/>
            <a:t>Design/Build  I</a:t>
          </a:r>
          <a:r>
            <a:rPr lang="en-US" baseline="0" dirty="0"/>
            <a:t> </a:t>
          </a:r>
          <a:endParaRPr lang="en-US" dirty="0"/>
        </a:p>
      </dgm:t>
    </dgm:pt>
    <dgm:pt modelId="{6D80CD1C-15D4-414B-8EBB-635FD1F6FE19}" type="parTrans" cxnId="{8765F783-0C8A-2148-9651-ADC4516FB994}">
      <dgm:prSet/>
      <dgm:spPr/>
      <dgm:t>
        <a:bodyPr/>
        <a:lstStyle/>
        <a:p>
          <a:endParaRPr lang="en-US"/>
        </a:p>
      </dgm:t>
    </dgm:pt>
    <dgm:pt modelId="{480EF3B8-2E8E-FB4B-A8BC-CE8A3387E8AB}" type="sibTrans" cxnId="{8765F783-0C8A-2148-9651-ADC4516FB994}">
      <dgm:prSet/>
      <dgm:spPr/>
      <dgm:t>
        <a:bodyPr/>
        <a:lstStyle/>
        <a:p>
          <a:endParaRPr lang="en-US"/>
        </a:p>
      </dgm:t>
    </dgm:pt>
    <dgm:pt modelId="{EEF6E90A-460B-894F-8A2F-E6C10AF2BB1C}">
      <dgm:prSet phldrT="[Text]"/>
      <dgm:spPr/>
      <dgm:t>
        <a:bodyPr/>
        <a:lstStyle/>
        <a:p>
          <a:endParaRPr lang="en-US" dirty="0"/>
        </a:p>
      </dgm:t>
    </dgm:pt>
    <dgm:pt modelId="{8C9AD76E-EE67-5D47-88B2-4BA9E474CC1B}" type="parTrans" cxnId="{EFE3D1D3-5255-CE47-B169-834F293A201F}">
      <dgm:prSet/>
      <dgm:spPr/>
      <dgm:t>
        <a:bodyPr/>
        <a:lstStyle/>
        <a:p>
          <a:endParaRPr lang="en-US"/>
        </a:p>
      </dgm:t>
    </dgm:pt>
    <dgm:pt modelId="{1A3AED2D-75AF-4246-8950-AC810FC2DB5A}" type="sibTrans" cxnId="{EFE3D1D3-5255-CE47-B169-834F293A201F}">
      <dgm:prSet/>
      <dgm:spPr/>
      <dgm:t>
        <a:bodyPr/>
        <a:lstStyle/>
        <a:p>
          <a:endParaRPr lang="en-US"/>
        </a:p>
      </dgm:t>
    </dgm:pt>
    <dgm:pt modelId="{1AA6C8B8-24F4-6648-B65E-2A65D695E327}">
      <dgm:prSet phldrT="[Text]"/>
      <dgm:spPr>
        <a:solidFill>
          <a:srgbClr val="990033"/>
        </a:solidFill>
      </dgm:spPr>
      <dgm:t>
        <a:bodyPr/>
        <a:lstStyle/>
        <a:p>
          <a:r>
            <a:rPr lang="en-US" dirty="0"/>
            <a:t>Design/Build II</a:t>
          </a:r>
        </a:p>
      </dgm:t>
    </dgm:pt>
    <dgm:pt modelId="{29DD0B2B-D3C5-B749-84EC-F66B379C7808}" type="parTrans" cxnId="{F9EFF610-18E1-9F4B-97C5-1F3AC6B3ADFC}">
      <dgm:prSet/>
      <dgm:spPr/>
      <dgm:t>
        <a:bodyPr/>
        <a:lstStyle/>
        <a:p>
          <a:endParaRPr lang="en-US"/>
        </a:p>
      </dgm:t>
    </dgm:pt>
    <dgm:pt modelId="{56D562EF-0A2E-2E44-A5B8-203190C0CC14}" type="sibTrans" cxnId="{F9EFF610-18E1-9F4B-97C5-1F3AC6B3ADFC}">
      <dgm:prSet/>
      <dgm:spPr/>
      <dgm:t>
        <a:bodyPr/>
        <a:lstStyle/>
        <a:p>
          <a:endParaRPr lang="en-US"/>
        </a:p>
      </dgm:t>
    </dgm:pt>
    <dgm:pt modelId="{158CDFFF-26CC-784E-92D0-187609B3AFEC}">
      <dgm:prSet phldrT="[Text]"/>
      <dgm:spPr/>
      <dgm:t>
        <a:bodyPr/>
        <a:lstStyle/>
        <a:p>
          <a:endParaRPr lang="en-US" dirty="0"/>
        </a:p>
      </dgm:t>
    </dgm:pt>
    <dgm:pt modelId="{CAE017FC-41E6-474E-8C30-739CE725B95D}" type="parTrans" cxnId="{E19A5CF0-84F1-C449-87B6-861396076847}">
      <dgm:prSet/>
      <dgm:spPr/>
      <dgm:t>
        <a:bodyPr/>
        <a:lstStyle/>
        <a:p>
          <a:endParaRPr lang="en-US"/>
        </a:p>
      </dgm:t>
    </dgm:pt>
    <dgm:pt modelId="{4C84F5F4-2413-6045-BE7A-87F97B04D7EE}" type="sibTrans" cxnId="{E19A5CF0-84F1-C449-87B6-861396076847}">
      <dgm:prSet/>
      <dgm:spPr/>
      <dgm:t>
        <a:bodyPr/>
        <a:lstStyle/>
        <a:p>
          <a:endParaRPr lang="en-US"/>
        </a:p>
      </dgm:t>
    </dgm:pt>
    <dgm:pt modelId="{81932D58-B090-574C-AD85-3139D48EEB01}">
      <dgm:prSet/>
      <dgm:spPr/>
      <dgm:t>
        <a:bodyPr/>
        <a:lstStyle/>
        <a:p>
          <a:r>
            <a:rPr lang="en-US" dirty="0"/>
            <a:t>Evaluation</a:t>
          </a:r>
        </a:p>
      </dgm:t>
    </dgm:pt>
    <dgm:pt modelId="{AD640827-BBC7-C743-8DB4-16CBCF7F90FF}" type="parTrans" cxnId="{DAB7FCA5-B588-F343-AB98-BACC1B84F59B}">
      <dgm:prSet/>
      <dgm:spPr/>
      <dgm:t>
        <a:bodyPr/>
        <a:lstStyle/>
        <a:p>
          <a:endParaRPr lang="en-US"/>
        </a:p>
      </dgm:t>
    </dgm:pt>
    <dgm:pt modelId="{C30B4C5A-BF8E-7442-B816-B6E7F09D66D0}" type="sibTrans" cxnId="{DAB7FCA5-B588-F343-AB98-BACC1B84F59B}">
      <dgm:prSet/>
      <dgm:spPr/>
      <dgm:t>
        <a:bodyPr/>
        <a:lstStyle/>
        <a:p>
          <a:endParaRPr lang="en-US"/>
        </a:p>
      </dgm:t>
    </dgm:pt>
    <dgm:pt modelId="{66327454-EF46-884F-827C-50E83F5D8A92}">
      <dgm:prSet/>
      <dgm:spPr/>
      <dgm:t>
        <a:bodyPr/>
        <a:lstStyle/>
        <a:p>
          <a:r>
            <a:rPr lang="en-US" dirty="0"/>
            <a:t>Extension</a:t>
          </a:r>
        </a:p>
      </dgm:t>
    </dgm:pt>
    <dgm:pt modelId="{E2F8A2D1-5B9F-B046-81EE-CBABCD1B04A6}" type="parTrans" cxnId="{826C41A6-7624-354F-AB68-7EC1BBB79388}">
      <dgm:prSet/>
      <dgm:spPr/>
      <dgm:t>
        <a:bodyPr/>
        <a:lstStyle/>
        <a:p>
          <a:endParaRPr lang="en-US"/>
        </a:p>
      </dgm:t>
    </dgm:pt>
    <dgm:pt modelId="{0B6EF5F8-9B18-4A48-AAB8-B50ABB2CFE57}" type="sibTrans" cxnId="{826C41A6-7624-354F-AB68-7EC1BBB79388}">
      <dgm:prSet/>
      <dgm:spPr/>
      <dgm:t>
        <a:bodyPr/>
        <a:lstStyle/>
        <a:p>
          <a:endParaRPr lang="en-US"/>
        </a:p>
      </dgm:t>
    </dgm:pt>
    <dgm:pt modelId="{CC9AA3A9-BB7A-AF43-8A7C-C982870C7078}">
      <dgm:prSet/>
      <dgm:spPr/>
      <dgm:t>
        <a:bodyPr/>
        <a:lstStyle/>
        <a:p>
          <a:endParaRPr lang="en-US" dirty="0"/>
        </a:p>
      </dgm:t>
    </dgm:pt>
    <dgm:pt modelId="{B0BC8257-9BEB-944D-A122-2CA97AC73E5A}" type="parTrans" cxnId="{80B2F044-1661-1547-BE99-C873B65EB17D}">
      <dgm:prSet/>
      <dgm:spPr/>
      <dgm:t>
        <a:bodyPr/>
        <a:lstStyle/>
        <a:p>
          <a:endParaRPr lang="en-US"/>
        </a:p>
      </dgm:t>
    </dgm:pt>
    <dgm:pt modelId="{3F50C36E-F581-6B43-AF54-B4DB7E096987}" type="sibTrans" cxnId="{80B2F044-1661-1547-BE99-C873B65EB17D}">
      <dgm:prSet/>
      <dgm:spPr/>
      <dgm:t>
        <a:bodyPr/>
        <a:lstStyle/>
        <a:p>
          <a:endParaRPr lang="en-US"/>
        </a:p>
      </dgm:t>
    </dgm:pt>
    <dgm:pt modelId="{8ACB84FC-3DCF-3B41-869F-D4A9902D99A5}">
      <dgm:prSet/>
      <dgm:spPr/>
      <dgm:t>
        <a:bodyPr/>
        <a:lstStyle/>
        <a:p>
          <a:endParaRPr lang="en-US" dirty="0"/>
        </a:p>
      </dgm:t>
    </dgm:pt>
    <dgm:pt modelId="{47F01B78-BEDD-6149-8A08-4B4170C7CF18}" type="parTrans" cxnId="{414A2C37-FE21-4D42-862C-5237CA9467D1}">
      <dgm:prSet/>
      <dgm:spPr/>
      <dgm:t>
        <a:bodyPr/>
        <a:lstStyle/>
        <a:p>
          <a:endParaRPr lang="en-US"/>
        </a:p>
      </dgm:t>
    </dgm:pt>
    <dgm:pt modelId="{546F6A9F-7D1F-7045-9D5D-C2997BD05D36}" type="sibTrans" cxnId="{414A2C37-FE21-4D42-862C-5237CA9467D1}">
      <dgm:prSet/>
      <dgm:spPr/>
      <dgm:t>
        <a:bodyPr/>
        <a:lstStyle/>
        <a:p>
          <a:endParaRPr lang="en-US"/>
        </a:p>
      </dgm:t>
    </dgm:pt>
    <dgm:pt modelId="{CB83AB66-2695-104C-A9EB-D62E96DAF3E0}" type="pres">
      <dgm:prSet presAssocID="{81203897-8F37-3B44-B1C6-5785DB2C53BE}" presName="Name0" presStyleCnt="0">
        <dgm:presLayoutVars>
          <dgm:dir/>
          <dgm:animLvl val="lvl"/>
          <dgm:resizeHandles val="exact"/>
        </dgm:presLayoutVars>
      </dgm:prSet>
      <dgm:spPr/>
      <dgm:t>
        <a:bodyPr/>
        <a:lstStyle/>
        <a:p>
          <a:endParaRPr lang="en-US"/>
        </a:p>
      </dgm:t>
    </dgm:pt>
    <dgm:pt modelId="{4732E1BA-2E9B-7A4A-8B0B-FF67D619F356}" type="pres">
      <dgm:prSet presAssocID="{55ECD689-1A77-E643-9991-6BEF9EDD67B6}" presName="composite" presStyleCnt="0"/>
      <dgm:spPr/>
    </dgm:pt>
    <dgm:pt modelId="{DC71368C-141B-634A-BED6-F3232D438930}" type="pres">
      <dgm:prSet presAssocID="{55ECD689-1A77-E643-9991-6BEF9EDD67B6}" presName="parTx" presStyleLbl="node1" presStyleIdx="0" presStyleCnt="5">
        <dgm:presLayoutVars>
          <dgm:chMax val="0"/>
          <dgm:chPref val="0"/>
          <dgm:bulletEnabled val="1"/>
        </dgm:presLayoutVars>
      </dgm:prSet>
      <dgm:spPr/>
      <dgm:t>
        <a:bodyPr/>
        <a:lstStyle/>
        <a:p>
          <a:endParaRPr lang="en-US"/>
        </a:p>
      </dgm:t>
    </dgm:pt>
    <dgm:pt modelId="{FDC354DA-758B-814C-A6FD-AA76B7290144}" type="pres">
      <dgm:prSet presAssocID="{55ECD689-1A77-E643-9991-6BEF9EDD67B6}" presName="desTx" presStyleLbl="revTx" presStyleIdx="0" presStyleCnt="5">
        <dgm:presLayoutVars>
          <dgm:bulletEnabled val="1"/>
        </dgm:presLayoutVars>
      </dgm:prSet>
      <dgm:spPr/>
      <dgm:t>
        <a:bodyPr/>
        <a:lstStyle/>
        <a:p>
          <a:endParaRPr lang="en-US"/>
        </a:p>
      </dgm:t>
    </dgm:pt>
    <dgm:pt modelId="{217FCC6B-A199-9D40-B84D-3DAD5EA2F92F}" type="pres">
      <dgm:prSet presAssocID="{0D5FE331-9800-714B-B5ED-1715723814CC}" presName="space" presStyleCnt="0"/>
      <dgm:spPr/>
    </dgm:pt>
    <dgm:pt modelId="{3E16C0D1-BDB4-B04C-B2DC-0F4E3FEFA199}" type="pres">
      <dgm:prSet presAssocID="{B2E7DA48-C6E4-4A4B-B784-7798A080C679}" presName="composite" presStyleCnt="0"/>
      <dgm:spPr/>
    </dgm:pt>
    <dgm:pt modelId="{8957CDCC-7EA7-C942-A363-957BEC0F201A}" type="pres">
      <dgm:prSet presAssocID="{B2E7DA48-C6E4-4A4B-B784-7798A080C679}" presName="parTx" presStyleLbl="node1" presStyleIdx="1" presStyleCnt="5">
        <dgm:presLayoutVars>
          <dgm:chMax val="0"/>
          <dgm:chPref val="0"/>
          <dgm:bulletEnabled val="1"/>
        </dgm:presLayoutVars>
      </dgm:prSet>
      <dgm:spPr/>
      <dgm:t>
        <a:bodyPr/>
        <a:lstStyle/>
        <a:p>
          <a:endParaRPr lang="en-US"/>
        </a:p>
      </dgm:t>
    </dgm:pt>
    <dgm:pt modelId="{CCBBFF92-EE49-0A4B-9DC7-3942309C2A06}" type="pres">
      <dgm:prSet presAssocID="{B2E7DA48-C6E4-4A4B-B784-7798A080C679}" presName="desTx" presStyleLbl="revTx" presStyleIdx="1" presStyleCnt="5">
        <dgm:presLayoutVars>
          <dgm:bulletEnabled val="1"/>
        </dgm:presLayoutVars>
      </dgm:prSet>
      <dgm:spPr/>
      <dgm:t>
        <a:bodyPr/>
        <a:lstStyle/>
        <a:p>
          <a:endParaRPr lang="en-US"/>
        </a:p>
      </dgm:t>
    </dgm:pt>
    <dgm:pt modelId="{E26DF8F7-1F85-2044-BBA3-7B2656C53168}" type="pres">
      <dgm:prSet presAssocID="{480EF3B8-2E8E-FB4B-A8BC-CE8A3387E8AB}" presName="space" presStyleCnt="0"/>
      <dgm:spPr/>
    </dgm:pt>
    <dgm:pt modelId="{B3DADBD3-4F51-DA4F-81CF-B1D16DADDF71}" type="pres">
      <dgm:prSet presAssocID="{1AA6C8B8-24F4-6648-B65E-2A65D695E327}" presName="composite" presStyleCnt="0"/>
      <dgm:spPr/>
    </dgm:pt>
    <dgm:pt modelId="{43CB2435-46FB-6C48-91AD-05504A15B1C3}" type="pres">
      <dgm:prSet presAssocID="{1AA6C8B8-24F4-6648-B65E-2A65D695E327}" presName="parTx" presStyleLbl="node1" presStyleIdx="2" presStyleCnt="5">
        <dgm:presLayoutVars>
          <dgm:chMax val="0"/>
          <dgm:chPref val="0"/>
          <dgm:bulletEnabled val="1"/>
        </dgm:presLayoutVars>
      </dgm:prSet>
      <dgm:spPr/>
      <dgm:t>
        <a:bodyPr/>
        <a:lstStyle/>
        <a:p>
          <a:endParaRPr lang="en-US"/>
        </a:p>
      </dgm:t>
    </dgm:pt>
    <dgm:pt modelId="{098949D4-F8CA-8A43-968A-CB5DBDF517C0}" type="pres">
      <dgm:prSet presAssocID="{1AA6C8B8-24F4-6648-B65E-2A65D695E327}" presName="desTx" presStyleLbl="revTx" presStyleIdx="2" presStyleCnt="5">
        <dgm:presLayoutVars>
          <dgm:bulletEnabled val="1"/>
        </dgm:presLayoutVars>
      </dgm:prSet>
      <dgm:spPr/>
      <dgm:t>
        <a:bodyPr/>
        <a:lstStyle/>
        <a:p>
          <a:endParaRPr lang="en-US"/>
        </a:p>
      </dgm:t>
    </dgm:pt>
    <dgm:pt modelId="{93B3BEFE-C031-0A4F-A648-6CA9F0349DCA}" type="pres">
      <dgm:prSet presAssocID="{56D562EF-0A2E-2E44-A5B8-203190C0CC14}" presName="space" presStyleCnt="0"/>
      <dgm:spPr/>
    </dgm:pt>
    <dgm:pt modelId="{CA2C2618-D628-1143-8B90-6FECD1894C1D}" type="pres">
      <dgm:prSet presAssocID="{81932D58-B090-574C-AD85-3139D48EEB01}" presName="composite" presStyleCnt="0"/>
      <dgm:spPr/>
    </dgm:pt>
    <dgm:pt modelId="{893BD484-BB21-A443-B4FB-8B0EB414A88B}" type="pres">
      <dgm:prSet presAssocID="{81932D58-B090-574C-AD85-3139D48EEB01}" presName="parTx" presStyleLbl="node1" presStyleIdx="3" presStyleCnt="5">
        <dgm:presLayoutVars>
          <dgm:chMax val="0"/>
          <dgm:chPref val="0"/>
          <dgm:bulletEnabled val="1"/>
        </dgm:presLayoutVars>
      </dgm:prSet>
      <dgm:spPr/>
      <dgm:t>
        <a:bodyPr/>
        <a:lstStyle/>
        <a:p>
          <a:endParaRPr lang="en-US"/>
        </a:p>
      </dgm:t>
    </dgm:pt>
    <dgm:pt modelId="{1360429D-E509-A14C-8378-A5A9CF1514EB}" type="pres">
      <dgm:prSet presAssocID="{81932D58-B090-574C-AD85-3139D48EEB01}" presName="desTx" presStyleLbl="revTx" presStyleIdx="3" presStyleCnt="5">
        <dgm:presLayoutVars>
          <dgm:bulletEnabled val="1"/>
        </dgm:presLayoutVars>
      </dgm:prSet>
      <dgm:spPr/>
      <dgm:t>
        <a:bodyPr/>
        <a:lstStyle/>
        <a:p>
          <a:endParaRPr lang="en-US"/>
        </a:p>
      </dgm:t>
    </dgm:pt>
    <dgm:pt modelId="{B9555B6C-6B72-9C41-969E-3749275E7276}" type="pres">
      <dgm:prSet presAssocID="{C30B4C5A-BF8E-7442-B816-B6E7F09D66D0}" presName="space" presStyleCnt="0"/>
      <dgm:spPr/>
    </dgm:pt>
    <dgm:pt modelId="{215ECC94-09F2-FA45-B0AA-C1B3ED31D548}" type="pres">
      <dgm:prSet presAssocID="{66327454-EF46-884F-827C-50E83F5D8A92}" presName="composite" presStyleCnt="0"/>
      <dgm:spPr/>
    </dgm:pt>
    <dgm:pt modelId="{85B35614-62C5-1545-8E35-717798A84486}" type="pres">
      <dgm:prSet presAssocID="{66327454-EF46-884F-827C-50E83F5D8A92}" presName="parTx" presStyleLbl="node1" presStyleIdx="4" presStyleCnt="5">
        <dgm:presLayoutVars>
          <dgm:chMax val="0"/>
          <dgm:chPref val="0"/>
          <dgm:bulletEnabled val="1"/>
        </dgm:presLayoutVars>
      </dgm:prSet>
      <dgm:spPr/>
      <dgm:t>
        <a:bodyPr/>
        <a:lstStyle/>
        <a:p>
          <a:endParaRPr lang="en-US"/>
        </a:p>
      </dgm:t>
    </dgm:pt>
    <dgm:pt modelId="{014D2DA5-4F47-6343-AA53-A38B24480357}" type="pres">
      <dgm:prSet presAssocID="{66327454-EF46-884F-827C-50E83F5D8A92}" presName="desTx" presStyleLbl="revTx" presStyleIdx="4" presStyleCnt="5">
        <dgm:presLayoutVars>
          <dgm:bulletEnabled val="1"/>
        </dgm:presLayoutVars>
      </dgm:prSet>
      <dgm:spPr/>
      <dgm:t>
        <a:bodyPr/>
        <a:lstStyle/>
        <a:p>
          <a:endParaRPr lang="en-US"/>
        </a:p>
      </dgm:t>
    </dgm:pt>
  </dgm:ptLst>
  <dgm:cxnLst>
    <dgm:cxn modelId="{E19A5CF0-84F1-C449-87B6-861396076847}" srcId="{1AA6C8B8-24F4-6648-B65E-2A65D695E327}" destId="{158CDFFF-26CC-784E-92D0-187609B3AFEC}" srcOrd="0" destOrd="0" parTransId="{CAE017FC-41E6-474E-8C30-739CE725B95D}" sibTransId="{4C84F5F4-2413-6045-BE7A-87F97B04D7EE}"/>
    <dgm:cxn modelId="{BC27DE94-A62D-8E4A-B848-0BBE976062DC}" type="presOf" srcId="{81203897-8F37-3B44-B1C6-5785DB2C53BE}" destId="{CB83AB66-2695-104C-A9EB-D62E96DAF3E0}" srcOrd="0" destOrd="0" presId="urn:microsoft.com/office/officeart/2005/8/layout/chevron1"/>
    <dgm:cxn modelId="{826C41A6-7624-354F-AB68-7EC1BBB79388}" srcId="{81203897-8F37-3B44-B1C6-5785DB2C53BE}" destId="{66327454-EF46-884F-827C-50E83F5D8A92}" srcOrd="4" destOrd="0" parTransId="{E2F8A2D1-5B9F-B046-81EE-CBABCD1B04A6}" sibTransId="{0B6EF5F8-9B18-4A48-AAB8-B50ABB2CFE57}"/>
    <dgm:cxn modelId="{510B0BD2-6BBC-954D-B059-E4A9EADE2812}" srcId="{81203897-8F37-3B44-B1C6-5785DB2C53BE}" destId="{55ECD689-1A77-E643-9991-6BEF9EDD67B6}" srcOrd="0" destOrd="0" parTransId="{7381AE9B-3DB0-0D44-AF97-BEB6008B1007}" sibTransId="{0D5FE331-9800-714B-B5ED-1715723814CC}"/>
    <dgm:cxn modelId="{80B2F044-1661-1547-BE99-C873B65EB17D}" srcId="{81932D58-B090-574C-AD85-3139D48EEB01}" destId="{CC9AA3A9-BB7A-AF43-8A7C-C982870C7078}" srcOrd="0" destOrd="0" parTransId="{B0BC8257-9BEB-944D-A122-2CA97AC73E5A}" sibTransId="{3F50C36E-F581-6B43-AF54-B4DB7E096987}"/>
    <dgm:cxn modelId="{DAB7FCA5-B588-F343-AB98-BACC1B84F59B}" srcId="{81203897-8F37-3B44-B1C6-5785DB2C53BE}" destId="{81932D58-B090-574C-AD85-3139D48EEB01}" srcOrd="3" destOrd="0" parTransId="{AD640827-BBC7-C743-8DB4-16CBCF7F90FF}" sibTransId="{C30B4C5A-BF8E-7442-B816-B6E7F09D66D0}"/>
    <dgm:cxn modelId="{8F3654D5-D5A5-244B-A0EB-926F21A6EC73}" type="presOf" srcId="{158CDFFF-26CC-784E-92D0-187609B3AFEC}" destId="{098949D4-F8CA-8A43-968A-CB5DBDF517C0}" srcOrd="0" destOrd="0" presId="urn:microsoft.com/office/officeart/2005/8/layout/chevron1"/>
    <dgm:cxn modelId="{6265D1E8-60DE-9845-B4E7-FC59C8853FF5}" type="presOf" srcId="{0D3924B4-6E5D-984D-A282-67EAAC306955}" destId="{FDC354DA-758B-814C-A6FD-AA76B7290144}" srcOrd="0" destOrd="0" presId="urn:microsoft.com/office/officeart/2005/8/layout/chevron1"/>
    <dgm:cxn modelId="{F9EFF610-18E1-9F4B-97C5-1F3AC6B3ADFC}" srcId="{81203897-8F37-3B44-B1C6-5785DB2C53BE}" destId="{1AA6C8B8-24F4-6648-B65E-2A65D695E327}" srcOrd="2" destOrd="0" parTransId="{29DD0B2B-D3C5-B749-84EC-F66B379C7808}" sibTransId="{56D562EF-0A2E-2E44-A5B8-203190C0CC14}"/>
    <dgm:cxn modelId="{3858B359-704B-6C41-8B57-6EC05D1458D6}" type="presOf" srcId="{EEF6E90A-460B-894F-8A2F-E6C10AF2BB1C}" destId="{CCBBFF92-EE49-0A4B-9DC7-3942309C2A06}" srcOrd="0" destOrd="0" presId="urn:microsoft.com/office/officeart/2005/8/layout/chevron1"/>
    <dgm:cxn modelId="{4EACDD5C-0DD5-3740-9CE0-7CD88AFFCD57}" type="presOf" srcId="{66327454-EF46-884F-827C-50E83F5D8A92}" destId="{85B35614-62C5-1545-8E35-717798A84486}" srcOrd="0" destOrd="0" presId="urn:microsoft.com/office/officeart/2005/8/layout/chevron1"/>
    <dgm:cxn modelId="{F6C2A40A-D39F-1C40-A18A-7AD2C0DBDF6C}" type="presOf" srcId="{1AA6C8B8-24F4-6648-B65E-2A65D695E327}" destId="{43CB2435-46FB-6C48-91AD-05504A15B1C3}" srcOrd="0" destOrd="0" presId="urn:microsoft.com/office/officeart/2005/8/layout/chevron1"/>
    <dgm:cxn modelId="{8765F783-0C8A-2148-9651-ADC4516FB994}" srcId="{81203897-8F37-3B44-B1C6-5785DB2C53BE}" destId="{B2E7DA48-C6E4-4A4B-B784-7798A080C679}" srcOrd="1" destOrd="0" parTransId="{6D80CD1C-15D4-414B-8EBB-635FD1F6FE19}" sibTransId="{480EF3B8-2E8E-FB4B-A8BC-CE8A3387E8AB}"/>
    <dgm:cxn modelId="{D163AA73-A986-D949-8FAD-275DA3241F00}" type="presOf" srcId="{8ACB84FC-3DCF-3B41-869F-D4A9902D99A5}" destId="{014D2DA5-4F47-6343-AA53-A38B24480357}" srcOrd="0" destOrd="0" presId="urn:microsoft.com/office/officeart/2005/8/layout/chevron1"/>
    <dgm:cxn modelId="{236D7098-F757-A14D-8F08-8D9E3FFC5521}" type="presOf" srcId="{81932D58-B090-574C-AD85-3139D48EEB01}" destId="{893BD484-BB21-A443-B4FB-8B0EB414A88B}" srcOrd="0" destOrd="0" presId="urn:microsoft.com/office/officeart/2005/8/layout/chevron1"/>
    <dgm:cxn modelId="{4D58B3B0-B782-7F4E-9EAF-F1BAA2FEF9D6}" srcId="{55ECD689-1A77-E643-9991-6BEF9EDD67B6}" destId="{0D3924B4-6E5D-984D-A282-67EAAC306955}" srcOrd="0" destOrd="0" parTransId="{D2F5AF2B-F911-AB41-A783-D1A57A37194B}" sibTransId="{1F893BB1-22BE-1947-B384-C1862D3055A8}"/>
    <dgm:cxn modelId="{8C4CB945-58ED-A443-A002-735CF855186B}" type="presOf" srcId="{CC9AA3A9-BB7A-AF43-8A7C-C982870C7078}" destId="{1360429D-E509-A14C-8378-A5A9CF1514EB}" srcOrd="0" destOrd="0" presId="urn:microsoft.com/office/officeart/2005/8/layout/chevron1"/>
    <dgm:cxn modelId="{8C734BA8-E714-EB48-89EF-DCBB14A006D1}" type="presOf" srcId="{55ECD689-1A77-E643-9991-6BEF9EDD67B6}" destId="{DC71368C-141B-634A-BED6-F3232D438930}" srcOrd="0" destOrd="0" presId="urn:microsoft.com/office/officeart/2005/8/layout/chevron1"/>
    <dgm:cxn modelId="{EFE3D1D3-5255-CE47-B169-834F293A201F}" srcId="{B2E7DA48-C6E4-4A4B-B784-7798A080C679}" destId="{EEF6E90A-460B-894F-8A2F-E6C10AF2BB1C}" srcOrd="0" destOrd="0" parTransId="{8C9AD76E-EE67-5D47-88B2-4BA9E474CC1B}" sibTransId="{1A3AED2D-75AF-4246-8950-AC810FC2DB5A}"/>
    <dgm:cxn modelId="{1A6CF7CB-352A-9347-929A-C0F8B19A4640}" type="presOf" srcId="{B2E7DA48-C6E4-4A4B-B784-7798A080C679}" destId="{8957CDCC-7EA7-C942-A363-957BEC0F201A}" srcOrd="0" destOrd="0" presId="urn:microsoft.com/office/officeart/2005/8/layout/chevron1"/>
    <dgm:cxn modelId="{414A2C37-FE21-4D42-862C-5237CA9467D1}" srcId="{66327454-EF46-884F-827C-50E83F5D8A92}" destId="{8ACB84FC-3DCF-3B41-869F-D4A9902D99A5}" srcOrd="0" destOrd="0" parTransId="{47F01B78-BEDD-6149-8A08-4B4170C7CF18}" sibTransId="{546F6A9F-7D1F-7045-9D5D-C2997BD05D36}"/>
    <dgm:cxn modelId="{080FEF5C-9B17-3840-B3C7-2D2AF587C985}" type="presParOf" srcId="{CB83AB66-2695-104C-A9EB-D62E96DAF3E0}" destId="{4732E1BA-2E9B-7A4A-8B0B-FF67D619F356}" srcOrd="0" destOrd="0" presId="urn:microsoft.com/office/officeart/2005/8/layout/chevron1"/>
    <dgm:cxn modelId="{A0988A9C-9AFD-5C4C-B2A4-AAFAA5C627F5}" type="presParOf" srcId="{4732E1BA-2E9B-7A4A-8B0B-FF67D619F356}" destId="{DC71368C-141B-634A-BED6-F3232D438930}" srcOrd="0" destOrd="0" presId="urn:microsoft.com/office/officeart/2005/8/layout/chevron1"/>
    <dgm:cxn modelId="{F5900D6A-D2F8-2F4F-93FF-40CABA8E0B26}" type="presParOf" srcId="{4732E1BA-2E9B-7A4A-8B0B-FF67D619F356}" destId="{FDC354DA-758B-814C-A6FD-AA76B7290144}" srcOrd="1" destOrd="0" presId="urn:microsoft.com/office/officeart/2005/8/layout/chevron1"/>
    <dgm:cxn modelId="{511CFA8A-68E9-5147-A9D9-DACA95E2AD3B}" type="presParOf" srcId="{CB83AB66-2695-104C-A9EB-D62E96DAF3E0}" destId="{217FCC6B-A199-9D40-B84D-3DAD5EA2F92F}" srcOrd="1" destOrd="0" presId="urn:microsoft.com/office/officeart/2005/8/layout/chevron1"/>
    <dgm:cxn modelId="{22D683CD-8322-AD4F-976F-AFDA49BC4062}" type="presParOf" srcId="{CB83AB66-2695-104C-A9EB-D62E96DAF3E0}" destId="{3E16C0D1-BDB4-B04C-B2DC-0F4E3FEFA199}" srcOrd="2" destOrd="0" presId="urn:microsoft.com/office/officeart/2005/8/layout/chevron1"/>
    <dgm:cxn modelId="{86EC9667-FEA9-B14B-B8ED-D83202A2FE20}" type="presParOf" srcId="{3E16C0D1-BDB4-B04C-B2DC-0F4E3FEFA199}" destId="{8957CDCC-7EA7-C942-A363-957BEC0F201A}" srcOrd="0" destOrd="0" presId="urn:microsoft.com/office/officeart/2005/8/layout/chevron1"/>
    <dgm:cxn modelId="{EC38B76C-E0A5-0B43-B9B1-547795F80B10}" type="presParOf" srcId="{3E16C0D1-BDB4-B04C-B2DC-0F4E3FEFA199}" destId="{CCBBFF92-EE49-0A4B-9DC7-3942309C2A06}" srcOrd="1" destOrd="0" presId="urn:microsoft.com/office/officeart/2005/8/layout/chevron1"/>
    <dgm:cxn modelId="{D0EAFA96-3218-5648-931E-DFB5703378FA}" type="presParOf" srcId="{CB83AB66-2695-104C-A9EB-D62E96DAF3E0}" destId="{E26DF8F7-1F85-2044-BBA3-7B2656C53168}" srcOrd="3" destOrd="0" presId="urn:microsoft.com/office/officeart/2005/8/layout/chevron1"/>
    <dgm:cxn modelId="{A6382CB9-2D08-384E-92AD-7376C48B746C}" type="presParOf" srcId="{CB83AB66-2695-104C-A9EB-D62E96DAF3E0}" destId="{B3DADBD3-4F51-DA4F-81CF-B1D16DADDF71}" srcOrd="4" destOrd="0" presId="urn:microsoft.com/office/officeart/2005/8/layout/chevron1"/>
    <dgm:cxn modelId="{ACF347CC-7835-B842-BE2E-1F235B0F25E3}" type="presParOf" srcId="{B3DADBD3-4F51-DA4F-81CF-B1D16DADDF71}" destId="{43CB2435-46FB-6C48-91AD-05504A15B1C3}" srcOrd="0" destOrd="0" presId="urn:microsoft.com/office/officeart/2005/8/layout/chevron1"/>
    <dgm:cxn modelId="{7E36B6E8-800C-CC4C-93A5-38DFE2824527}" type="presParOf" srcId="{B3DADBD3-4F51-DA4F-81CF-B1D16DADDF71}" destId="{098949D4-F8CA-8A43-968A-CB5DBDF517C0}" srcOrd="1" destOrd="0" presId="urn:microsoft.com/office/officeart/2005/8/layout/chevron1"/>
    <dgm:cxn modelId="{3BDA844D-D358-BB49-B336-05EDCFB31E27}" type="presParOf" srcId="{CB83AB66-2695-104C-A9EB-D62E96DAF3E0}" destId="{93B3BEFE-C031-0A4F-A648-6CA9F0349DCA}" srcOrd="5" destOrd="0" presId="urn:microsoft.com/office/officeart/2005/8/layout/chevron1"/>
    <dgm:cxn modelId="{6D55CF27-DD39-AE4C-A77A-20B304F229B7}" type="presParOf" srcId="{CB83AB66-2695-104C-A9EB-D62E96DAF3E0}" destId="{CA2C2618-D628-1143-8B90-6FECD1894C1D}" srcOrd="6" destOrd="0" presId="urn:microsoft.com/office/officeart/2005/8/layout/chevron1"/>
    <dgm:cxn modelId="{FC48CD57-88A1-D648-ACC7-F0B1E84818FC}" type="presParOf" srcId="{CA2C2618-D628-1143-8B90-6FECD1894C1D}" destId="{893BD484-BB21-A443-B4FB-8B0EB414A88B}" srcOrd="0" destOrd="0" presId="urn:microsoft.com/office/officeart/2005/8/layout/chevron1"/>
    <dgm:cxn modelId="{510C2C72-BB02-354A-91D0-0D8BD491FA16}" type="presParOf" srcId="{CA2C2618-D628-1143-8B90-6FECD1894C1D}" destId="{1360429D-E509-A14C-8378-A5A9CF1514EB}" srcOrd="1" destOrd="0" presId="urn:microsoft.com/office/officeart/2005/8/layout/chevron1"/>
    <dgm:cxn modelId="{2809A1B8-FFB0-B543-8DE9-6B4117DEE0E2}" type="presParOf" srcId="{CB83AB66-2695-104C-A9EB-D62E96DAF3E0}" destId="{B9555B6C-6B72-9C41-969E-3749275E7276}" srcOrd="7" destOrd="0" presId="urn:microsoft.com/office/officeart/2005/8/layout/chevron1"/>
    <dgm:cxn modelId="{D70939E9-8B94-B348-81F2-05A3D8A9598C}" type="presParOf" srcId="{CB83AB66-2695-104C-A9EB-D62E96DAF3E0}" destId="{215ECC94-09F2-FA45-B0AA-C1B3ED31D548}" srcOrd="8" destOrd="0" presId="urn:microsoft.com/office/officeart/2005/8/layout/chevron1"/>
    <dgm:cxn modelId="{A817AD8A-01DE-8B49-B4D7-966EEA8C1DAA}" type="presParOf" srcId="{215ECC94-09F2-FA45-B0AA-C1B3ED31D548}" destId="{85B35614-62C5-1545-8E35-717798A84486}" srcOrd="0" destOrd="0" presId="urn:microsoft.com/office/officeart/2005/8/layout/chevron1"/>
    <dgm:cxn modelId="{7FF3920B-D403-E741-B2AA-3440622AE83F}" type="presParOf" srcId="{215ECC94-09F2-FA45-B0AA-C1B3ED31D548}" destId="{014D2DA5-4F47-6343-AA53-A38B24480357}" srcOrd="1"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F9C93-4CDE-7540-8B3A-BA4DF292DB04}">
      <dsp:nvSpPr>
        <dsp:cNvPr id="0" name=""/>
        <dsp:cNvSpPr/>
      </dsp:nvSpPr>
      <dsp:spPr>
        <a:xfrm rot="5400000">
          <a:off x="5351964" y="-2270107"/>
          <a:ext cx="810121" cy="5459884"/>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sz="1400" kern="1200" dirty="0"/>
            <a:t> PI: Gad Getz</a:t>
          </a:r>
        </a:p>
        <a:p>
          <a:pPr marL="114300" lvl="1" indent="-114300" algn="l" defTabSz="622300">
            <a:lnSpc>
              <a:spcPct val="90000"/>
            </a:lnSpc>
            <a:spcBef>
              <a:spcPct val="0"/>
            </a:spcBef>
            <a:spcAft>
              <a:spcPts val="0"/>
            </a:spcAft>
            <a:buChar char="•"/>
          </a:pPr>
          <a:r>
            <a:rPr lang="en-US" sz="1400" kern="1200" dirty="0"/>
            <a:t> Google Cloud</a:t>
          </a:r>
        </a:p>
        <a:p>
          <a:pPr marL="114300" lvl="1" indent="-114300" algn="l" defTabSz="622300">
            <a:lnSpc>
              <a:spcPct val="90000"/>
            </a:lnSpc>
            <a:spcBef>
              <a:spcPct val="0"/>
            </a:spcBef>
            <a:spcAft>
              <a:spcPts val="0"/>
            </a:spcAft>
            <a:buChar char="•"/>
          </a:pPr>
          <a:r>
            <a:rPr lang="en-US" sz="1400" kern="1200" dirty="0"/>
            <a:t> Firehose in the cloud including Broad best</a:t>
          </a:r>
          <a:r>
            <a:rPr lang="en-US" sz="1400" kern="1200" baseline="0" dirty="0"/>
            <a:t> practices workflows</a:t>
          </a:r>
          <a:endParaRPr lang="en-US" sz="1400" kern="1200" dirty="0"/>
        </a:p>
        <a:p>
          <a:pPr marL="114300" lvl="1" indent="-114300" algn="l" defTabSz="622300">
            <a:lnSpc>
              <a:spcPct val="90000"/>
            </a:lnSpc>
            <a:spcBef>
              <a:spcPct val="0"/>
            </a:spcBef>
            <a:spcAft>
              <a:spcPts val="0"/>
            </a:spcAft>
            <a:buChar char="•"/>
          </a:pPr>
          <a:r>
            <a:rPr lang="en-US" sz="1400" kern="1200" dirty="0">
              <a:hlinkClick xmlns:r="http://schemas.openxmlformats.org/officeDocument/2006/relationships" r:id="rId1"/>
            </a:rPr>
            <a:t>http://firecloud.org</a:t>
          </a:r>
          <a:r>
            <a:rPr lang="en-US" sz="1400" kern="1200" dirty="0"/>
            <a:t> </a:t>
          </a:r>
        </a:p>
      </dsp:txBody>
      <dsp:txXfrm rot="-5400000">
        <a:off x="3027083" y="94321"/>
        <a:ext cx="5420337" cy="731027"/>
      </dsp:txXfrm>
    </dsp:sp>
    <dsp:sp modelId="{7369BF33-C179-7646-94A4-16F1CC9DB2BE}">
      <dsp:nvSpPr>
        <dsp:cNvPr id="0" name=""/>
        <dsp:cNvSpPr/>
      </dsp:nvSpPr>
      <dsp:spPr>
        <a:xfrm>
          <a:off x="0" y="0"/>
          <a:ext cx="3071184" cy="916891"/>
        </a:xfrm>
        <a:prstGeom prst="roundRect">
          <a:avLst/>
        </a:prstGeom>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Broad Institute</a:t>
          </a:r>
        </a:p>
      </dsp:txBody>
      <dsp:txXfrm>
        <a:off x="44759" y="44759"/>
        <a:ext cx="2981666" cy="827373"/>
      </dsp:txXfrm>
    </dsp:sp>
    <dsp:sp modelId="{C26E1079-BAAA-264F-95A8-7B85A4A9C8D6}">
      <dsp:nvSpPr>
        <dsp:cNvPr id="0" name=""/>
        <dsp:cNvSpPr/>
      </dsp:nvSpPr>
      <dsp:spPr>
        <a:xfrm rot="5400000">
          <a:off x="5361569" y="-1307371"/>
          <a:ext cx="790910" cy="5459884"/>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sz="1400" kern="1200" dirty="0"/>
            <a:t> PI: Ilya Shmulevich</a:t>
          </a:r>
        </a:p>
        <a:p>
          <a:pPr marL="114300" lvl="1" indent="-114300" algn="l" defTabSz="622300">
            <a:lnSpc>
              <a:spcPct val="90000"/>
            </a:lnSpc>
            <a:spcBef>
              <a:spcPct val="0"/>
            </a:spcBef>
            <a:spcAft>
              <a:spcPts val="0"/>
            </a:spcAft>
            <a:buChar char="•"/>
          </a:pPr>
          <a:r>
            <a:rPr lang="en-US" sz="1400" kern="1200" dirty="0"/>
            <a:t> Google Cloud</a:t>
          </a:r>
        </a:p>
        <a:p>
          <a:pPr marL="114300" lvl="1" indent="-114300" algn="l" defTabSz="622300">
            <a:lnSpc>
              <a:spcPct val="90000"/>
            </a:lnSpc>
            <a:spcBef>
              <a:spcPct val="0"/>
            </a:spcBef>
            <a:spcAft>
              <a:spcPts val="0"/>
            </a:spcAft>
            <a:buChar char="•"/>
          </a:pPr>
          <a:r>
            <a:rPr lang="en-US" sz="1400" kern="1200" dirty="0"/>
            <a:t> Leverage Google</a:t>
          </a:r>
          <a:r>
            <a:rPr lang="en-US" sz="1400" kern="1200" baseline="0" dirty="0"/>
            <a:t> infrastructure; Novel</a:t>
          </a:r>
          <a:r>
            <a:rPr lang="en-US" sz="1400" kern="1200" dirty="0"/>
            <a:t> query and visualization</a:t>
          </a:r>
        </a:p>
        <a:p>
          <a:pPr marL="114300" lvl="1" indent="-114300" algn="l" defTabSz="622300">
            <a:lnSpc>
              <a:spcPct val="90000"/>
            </a:lnSpc>
            <a:spcBef>
              <a:spcPct val="0"/>
            </a:spcBef>
            <a:spcAft>
              <a:spcPts val="0"/>
            </a:spcAft>
            <a:buChar char="•"/>
          </a:pPr>
          <a:r>
            <a:rPr lang="en-US" sz="1400" kern="1200" dirty="0">
              <a:hlinkClick xmlns:r="http://schemas.openxmlformats.org/officeDocument/2006/relationships" r:id="rId2"/>
            </a:rPr>
            <a:t>http://cgc.systemsbiology.net/</a:t>
          </a:r>
          <a:r>
            <a:rPr lang="en-US" sz="1400" kern="1200" dirty="0"/>
            <a:t> </a:t>
          </a:r>
        </a:p>
      </dsp:txBody>
      <dsp:txXfrm rot="-5400000">
        <a:off x="3027083" y="1065724"/>
        <a:ext cx="5421275" cy="713692"/>
      </dsp:txXfrm>
    </dsp:sp>
    <dsp:sp modelId="{390C8CA3-E0DF-9F4C-8AB3-2742B0D47BFC}">
      <dsp:nvSpPr>
        <dsp:cNvPr id="0" name=""/>
        <dsp:cNvSpPr/>
      </dsp:nvSpPr>
      <dsp:spPr>
        <a:xfrm>
          <a:off x="0" y="964125"/>
          <a:ext cx="3071184" cy="916891"/>
        </a:xfrm>
        <a:prstGeom prst="roundRect">
          <a:avLst/>
        </a:prstGeom>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Institute for Systems Biology</a:t>
          </a:r>
        </a:p>
      </dsp:txBody>
      <dsp:txXfrm>
        <a:off x="44759" y="1008884"/>
        <a:ext cx="2981666" cy="827373"/>
      </dsp:txXfrm>
    </dsp:sp>
    <dsp:sp modelId="{97874A11-7AB1-CC4B-B983-8CEBD8FCE050}">
      <dsp:nvSpPr>
        <dsp:cNvPr id="0" name=""/>
        <dsp:cNvSpPr/>
      </dsp:nvSpPr>
      <dsp:spPr>
        <a:xfrm rot="5400000">
          <a:off x="5370874" y="-344635"/>
          <a:ext cx="772301" cy="5459884"/>
        </a:xfrm>
        <a:prstGeom prst="round2SameRect">
          <a:avLst/>
        </a:prstGeom>
        <a:solidFill>
          <a:schemeClr val="accent1">
            <a:alpha val="90000"/>
            <a:tint val="55000"/>
            <a:hueOff val="0"/>
            <a:satOff val="0"/>
            <a:lumOff val="0"/>
            <a:alphaOff val="0"/>
          </a:schemeClr>
        </a:solidFill>
        <a:ln w="6350" cap="flat" cmpd="sng" algn="ctr">
          <a:solidFill>
            <a:schemeClr val="accent1">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sz="1400" kern="1200" dirty="0"/>
            <a:t> PI: </a:t>
          </a:r>
          <a:r>
            <a:rPr lang="en-US" sz="1400" kern="1200" dirty="0" err="1"/>
            <a:t>Deniz</a:t>
          </a:r>
          <a:r>
            <a:rPr lang="en-US" sz="1400" kern="1200" dirty="0"/>
            <a:t> </a:t>
          </a:r>
          <a:r>
            <a:rPr lang="en-US" sz="1400" kern="1200" dirty="0" err="1"/>
            <a:t>Kural</a:t>
          </a:r>
          <a:endParaRPr lang="en-US" sz="1400" kern="1200" dirty="0"/>
        </a:p>
        <a:p>
          <a:pPr marL="114300" lvl="1" indent="-114300" algn="l" defTabSz="622300">
            <a:lnSpc>
              <a:spcPct val="90000"/>
            </a:lnSpc>
            <a:spcBef>
              <a:spcPct val="0"/>
            </a:spcBef>
            <a:spcAft>
              <a:spcPts val="0"/>
            </a:spcAft>
            <a:buChar char="•"/>
          </a:pPr>
          <a:r>
            <a:rPr lang="en-US" sz="1400" kern="1200" dirty="0"/>
            <a:t> Amazon Web Services</a:t>
          </a:r>
        </a:p>
        <a:p>
          <a:pPr marL="114300" lvl="1" indent="-114300" algn="l" defTabSz="622300">
            <a:lnSpc>
              <a:spcPct val="90000"/>
            </a:lnSpc>
            <a:spcBef>
              <a:spcPct val="0"/>
            </a:spcBef>
            <a:spcAft>
              <a:spcPts val="0"/>
            </a:spcAft>
            <a:buChar char="•"/>
          </a:pPr>
          <a:r>
            <a:rPr lang="en-US" sz="1400" kern="1200" dirty="0"/>
            <a:t> Interactive</a:t>
          </a:r>
          <a:r>
            <a:rPr lang="en-US" sz="1400" kern="1200" baseline="0" dirty="0"/>
            <a:t> data exploration; </a:t>
          </a:r>
          <a:r>
            <a:rPr lang="en-US" sz="1400" kern="1200" dirty="0"/>
            <a:t>&gt; 30 public pipelines</a:t>
          </a:r>
        </a:p>
        <a:p>
          <a:pPr marL="114300" lvl="1" indent="-114300" algn="l" defTabSz="622300">
            <a:lnSpc>
              <a:spcPct val="90000"/>
            </a:lnSpc>
            <a:spcBef>
              <a:spcPct val="0"/>
            </a:spcBef>
            <a:spcAft>
              <a:spcPts val="0"/>
            </a:spcAft>
            <a:buChar char="•"/>
          </a:pPr>
          <a:r>
            <a:rPr lang="en-US" sz="1400" kern="1200" dirty="0">
              <a:hlinkClick xmlns:r="http://schemas.openxmlformats.org/officeDocument/2006/relationships" r:id="rId3"/>
            </a:rPr>
            <a:t>http://www.cancergenomicscloud.org</a:t>
          </a:r>
          <a:r>
            <a:rPr lang="en-US" sz="1400" kern="1200" dirty="0"/>
            <a:t> </a:t>
          </a:r>
        </a:p>
      </dsp:txBody>
      <dsp:txXfrm rot="-5400000">
        <a:off x="3027083" y="2036857"/>
        <a:ext cx="5422183" cy="696899"/>
      </dsp:txXfrm>
    </dsp:sp>
    <dsp:sp modelId="{EE336F84-E38D-8046-8C38-5A89BA078F37}">
      <dsp:nvSpPr>
        <dsp:cNvPr id="0" name=""/>
        <dsp:cNvSpPr/>
      </dsp:nvSpPr>
      <dsp:spPr>
        <a:xfrm>
          <a:off x="0" y="1926861"/>
          <a:ext cx="3071184" cy="916891"/>
        </a:xfrm>
        <a:prstGeom prst="roundRect">
          <a:avLst/>
        </a:prstGeom>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81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Seven Bridges Genomics</a:t>
          </a:r>
        </a:p>
      </dsp:txBody>
      <dsp:txXfrm>
        <a:off x="44759" y="1971620"/>
        <a:ext cx="2981666" cy="827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1368C-141B-634A-BED6-F3232D438930}">
      <dsp:nvSpPr>
        <dsp:cNvPr id="0" name=""/>
        <dsp:cNvSpPr/>
      </dsp:nvSpPr>
      <dsp:spPr>
        <a:xfrm>
          <a:off x="2868" y="608218"/>
          <a:ext cx="1911972" cy="764788"/>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Selection</a:t>
          </a:r>
        </a:p>
      </dsp:txBody>
      <dsp:txXfrm>
        <a:off x="385262" y="608218"/>
        <a:ext cx="1147184" cy="764788"/>
      </dsp:txXfrm>
    </dsp:sp>
    <dsp:sp modelId="{FDC354DA-758B-814C-A6FD-AA76B7290144}">
      <dsp:nvSpPr>
        <dsp:cNvPr id="0" name=""/>
        <dsp:cNvSpPr/>
      </dsp:nvSpPr>
      <dsp:spPr>
        <a:xfrm>
          <a:off x="2868" y="1468605"/>
          <a:ext cx="1529577"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2868" y="1468605"/>
        <a:ext cx="1529577" cy="288000"/>
      </dsp:txXfrm>
    </dsp:sp>
    <dsp:sp modelId="{8957CDCC-7EA7-C942-A363-957BEC0F201A}">
      <dsp:nvSpPr>
        <dsp:cNvPr id="0" name=""/>
        <dsp:cNvSpPr/>
      </dsp:nvSpPr>
      <dsp:spPr>
        <a:xfrm>
          <a:off x="1698840" y="608218"/>
          <a:ext cx="1911972" cy="764788"/>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Design/Build  I</a:t>
          </a:r>
          <a:r>
            <a:rPr lang="en-US" sz="1600" kern="1200" baseline="0" dirty="0"/>
            <a:t> </a:t>
          </a:r>
          <a:endParaRPr lang="en-US" sz="1600" kern="1200" dirty="0"/>
        </a:p>
      </dsp:txBody>
      <dsp:txXfrm>
        <a:off x="2081234" y="608218"/>
        <a:ext cx="1147184" cy="764788"/>
      </dsp:txXfrm>
    </dsp:sp>
    <dsp:sp modelId="{CCBBFF92-EE49-0A4B-9DC7-3942309C2A06}">
      <dsp:nvSpPr>
        <dsp:cNvPr id="0" name=""/>
        <dsp:cNvSpPr/>
      </dsp:nvSpPr>
      <dsp:spPr>
        <a:xfrm>
          <a:off x="1698840" y="1468605"/>
          <a:ext cx="1529577"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1698840" y="1468605"/>
        <a:ext cx="1529577" cy="288000"/>
      </dsp:txXfrm>
    </dsp:sp>
    <dsp:sp modelId="{43CB2435-46FB-6C48-91AD-05504A15B1C3}">
      <dsp:nvSpPr>
        <dsp:cNvPr id="0" name=""/>
        <dsp:cNvSpPr/>
      </dsp:nvSpPr>
      <dsp:spPr>
        <a:xfrm>
          <a:off x="3394812" y="608218"/>
          <a:ext cx="1911972" cy="764788"/>
        </a:xfrm>
        <a:prstGeom prst="chevron">
          <a:avLst/>
        </a:prstGeom>
        <a:solidFill>
          <a:srgbClr val="99003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Design/Build II</a:t>
          </a:r>
        </a:p>
      </dsp:txBody>
      <dsp:txXfrm>
        <a:off x="3777206" y="608218"/>
        <a:ext cx="1147184" cy="764788"/>
      </dsp:txXfrm>
    </dsp:sp>
    <dsp:sp modelId="{098949D4-F8CA-8A43-968A-CB5DBDF517C0}">
      <dsp:nvSpPr>
        <dsp:cNvPr id="0" name=""/>
        <dsp:cNvSpPr/>
      </dsp:nvSpPr>
      <dsp:spPr>
        <a:xfrm>
          <a:off x="3394812" y="1468605"/>
          <a:ext cx="1529577"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3394812" y="1468605"/>
        <a:ext cx="1529577" cy="288000"/>
      </dsp:txXfrm>
    </dsp:sp>
    <dsp:sp modelId="{893BD484-BB21-A443-B4FB-8B0EB414A88B}">
      <dsp:nvSpPr>
        <dsp:cNvPr id="0" name=""/>
        <dsp:cNvSpPr/>
      </dsp:nvSpPr>
      <dsp:spPr>
        <a:xfrm>
          <a:off x="5090785" y="608218"/>
          <a:ext cx="1911972" cy="764788"/>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Evaluation</a:t>
          </a:r>
        </a:p>
      </dsp:txBody>
      <dsp:txXfrm>
        <a:off x="5473179" y="608218"/>
        <a:ext cx="1147184" cy="764788"/>
      </dsp:txXfrm>
    </dsp:sp>
    <dsp:sp modelId="{1360429D-E509-A14C-8378-A5A9CF1514EB}">
      <dsp:nvSpPr>
        <dsp:cNvPr id="0" name=""/>
        <dsp:cNvSpPr/>
      </dsp:nvSpPr>
      <dsp:spPr>
        <a:xfrm>
          <a:off x="5090785" y="1468605"/>
          <a:ext cx="1529577"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5090785" y="1468605"/>
        <a:ext cx="1529577" cy="288000"/>
      </dsp:txXfrm>
    </dsp:sp>
    <dsp:sp modelId="{85B35614-62C5-1545-8E35-717798A84486}">
      <dsp:nvSpPr>
        <dsp:cNvPr id="0" name=""/>
        <dsp:cNvSpPr/>
      </dsp:nvSpPr>
      <dsp:spPr>
        <a:xfrm>
          <a:off x="6786757" y="608218"/>
          <a:ext cx="1911972" cy="764788"/>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Extension</a:t>
          </a:r>
        </a:p>
      </dsp:txBody>
      <dsp:txXfrm>
        <a:off x="7169151" y="608218"/>
        <a:ext cx="1147184" cy="764788"/>
      </dsp:txXfrm>
    </dsp:sp>
    <dsp:sp modelId="{014D2DA5-4F47-6343-AA53-A38B24480357}">
      <dsp:nvSpPr>
        <dsp:cNvPr id="0" name=""/>
        <dsp:cNvSpPr/>
      </dsp:nvSpPr>
      <dsp:spPr>
        <a:xfrm>
          <a:off x="6786757" y="1468605"/>
          <a:ext cx="1529577" cy="28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6786757" y="1468605"/>
        <a:ext cx="1529577" cy="2880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99F3A4-7CE6-7D4B-82F4-AAB0A89D24A0}" type="datetimeFigureOut">
              <a:rPr lang="en-US" smtClean="0"/>
              <a:t>4/25/17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93AD1B-1BAA-D548-ACF0-7463C0C7D0E7}" type="slidenum">
              <a:rPr lang="en-US" smtClean="0"/>
              <a:t>‹#›</a:t>
            </a:fld>
            <a:endParaRPr lang="en-US"/>
          </a:p>
        </p:txBody>
      </p:sp>
    </p:spTree>
    <p:extLst>
      <p:ext uri="{BB962C8B-B14F-4D97-AF65-F5344CB8AC3E}">
        <p14:creationId xmlns:p14="http://schemas.microsoft.com/office/powerpoint/2010/main" val="3196806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03C395-96D9-3549-B668-03A5D401BEEB}" type="datetimeFigureOut">
              <a:rPr lang="en-US" smtClean="0"/>
              <a:t>4/25/17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459DD9-C07A-0F4A-BE38-5AFB42BB2A68}" type="slidenum">
              <a:rPr lang="en-US" smtClean="0"/>
              <a:t>‹#›</a:t>
            </a:fld>
            <a:endParaRPr lang="en-US"/>
          </a:p>
        </p:txBody>
      </p:sp>
    </p:spTree>
    <p:extLst>
      <p:ext uri="{BB962C8B-B14F-4D97-AF65-F5344CB8AC3E}">
        <p14:creationId xmlns:p14="http://schemas.microsoft.com/office/powerpoint/2010/main" val="21610538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14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6147" name="Header Placeholder 3"/>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sz="1200">
              <a:solidFill>
                <a:prstClr val="black"/>
              </a:solidFill>
            </a:endParaRPr>
          </a:p>
        </p:txBody>
      </p:sp>
      <p:sp>
        <p:nvSpPr>
          <p:cNvPr id="6148" name="Date Placeholder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BECADED-BD9A-0241-B1EC-BBE664D53DA3}" type="datetime1">
              <a:rPr lang="en-US" sz="1200">
                <a:solidFill>
                  <a:prstClr val="black"/>
                </a:solidFill>
              </a:rPr>
              <a:pPr/>
              <a:t>4/25/17</a:t>
            </a:fld>
            <a:endParaRPr lang="en-US" sz="1200">
              <a:solidFill>
                <a:prstClr val="black"/>
              </a:solidFill>
            </a:endParaRPr>
          </a:p>
        </p:txBody>
      </p:sp>
      <p:sp>
        <p:nvSpPr>
          <p:cNvPr id="6149" name="Footer Placeholder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solidFill>
                  <a:prstClr val="black"/>
                </a:solidFill>
              </a:rPr>
              <a:t>National Cancer Institute</a:t>
            </a:r>
          </a:p>
        </p:txBody>
      </p:sp>
      <p:sp>
        <p:nvSpPr>
          <p:cNvPr id="6150" name="Slide Number Placeholder 6"/>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C70BA2C-3C23-4249-940B-7050FF872E26}" type="slidenum">
              <a:rPr lang="en-US" sz="1200">
                <a:solidFill>
                  <a:prstClr val="black"/>
                </a:solidFill>
              </a:rPr>
              <a:pPr/>
              <a:t>1</a:t>
            </a:fld>
            <a:endParaRPr lang="en-US" sz="1200">
              <a:solidFill>
                <a:prstClr val="black"/>
              </a:solidFill>
            </a:endParaRPr>
          </a:p>
        </p:txBody>
      </p:sp>
    </p:spTree>
    <p:extLst>
      <p:ext uri="{BB962C8B-B14F-4D97-AF65-F5344CB8AC3E}">
        <p14:creationId xmlns:p14="http://schemas.microsoft.com/office/powerpoint/2010/main" val="97289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upload their data to a workspace within the GDC and validate using Data Submission Tools </a:t>
            </a:r>
          </a:p>
          <a:p>
            <a:endParaRPr lang="en-US"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GDC</a:t>
            </a:r>
            <a:r>
              <a:rPr lang="en-US" baseline="0" dirty="0" smtClean="0"/>
              <a:t> </a:t>
            </a:r>
            <a:r>
              <a:rPr lang="en-US" dirty="0" smtClean="0"/>
              <a:t>supports data standards for </a:t>
            </a:r>
            <a:r>
              <a:rPr lang="en-US" dirty="0" err="1" smtClean="0"/>
              <a:t>biospecimens</a:t>
            </a:r>
            <a:r>
              <a:rPr lang="en-US" dirty="0" smtClean="0"/>
              <a:t>, clinical, and molecular data,</a:t>
            </a:r>
            <a:r>
              <a:rPr lang="en-US" baseline="0" dirty="0" smtClean="0"/>
              <a:t> based upon the TCGA data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runs harmonization pipeline based on Broad's Firehose to map BAMs to the genome and call variants</a:t>
            </a:r>
            <a:endParaRPr lang="en-US" dirty="0" smtClean="0"/>
          </a:p>
        </p:txBody>
      </p:sp>
      <p:sp>
        <p:nvSpPr>
          <p:cNvPr id="4" name="Slide Number Placeholder 3"/>
          <p:cNvSpPr>
            <a:spLocks noGrp="1"/>
          </p:cNvSpPr>
          <p:nvPr>
            <p:ph type="sldNum" sz="quarter" idx="10"/>
          </p:nvPr>
        </p:nvSpPr>
        <p:spPr/>
        <p:txBody>
          <a:bodyPr/>
          <a:lstStyle/>
          <a:p>
            <a:fld id="{A7F8086A-48FB-476E-B1FE-2C95FB6B337C}" type="slidenum">
              <a:rPr lang="en-US" smtClean="0"/>
              <a:t>48</a:t>
            </a:fld>
            <a:endParaRPr lang="en-US"/>
          </a:p>
        </p:txBody>
      </p:sp>
    </p:spTree>
    <p:extLst>
      <p:ext uri="{BB962C8B-B14F-4D97-AF65-F5344CB8AC3E}">
        <p14:creationId xmlns:p14="http://schemas.microsoft.com/office/powerpoint/2010/main" val="111987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439FCC90-6A51-674D-AAC4-961E65FAC956}" type="slidenum">
              <a:rPr lang="en-US" sz="1200">
                <a:solidFill>
                  <a:srgbClr val="000000"/>
                </a:solidFill>
                <a:latin typeface="Helvetica" charset="0"/>
              </a:rPr>
              <a:pPr/>
              <a:t>49</a:t>
            </a:fld>
            <a:endParaRPr lang="en-US" sz="1200">
              <a:solidFill>
                <a:srgbClr val="000000"/>
              </a:solidFill>
              <a:latin typeface="Helvetica" charset="0"/>
            </a:endParaRPr>
          </a:p>
        </p:txBody>
      </p:sp>
      <p:sp>
        <p:nvSpPr>
          <p:cNvPr id="237570" name="Rectangle 2"/>
          <p:cNvSpPr>
            <a:spLocks noGrp="1" noRot="1" noChangeAspect="1" noChangeArrowheads="1"/>
          </p:cNvSpPr>
          <p:nvPr>
            <p:ph type="sldImg"/>
          </p:nvPr>
        </p:nvSpPr>
        <p:spPr>
          <a:xfrm>
            <a:off x="406400" y="696913"/>
            <a:ext cx="6197600" cy="348615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Helvetica" charset="0"/>
                <a:ea typeface="ＭＳ Ｐゴシック" charset="0"/>
                <a:cs typeface="ＭＳ Ｐゴシック" charset="0"/>
              </a:rPr>
              <a:t>The GDC will help inform that molecular classification</a:t>
            </a:r>
            <a:r>
              <a:rPr lang="en-US" baseline="0" dirty="0" smtClean="0">
                <a:latin typeface="Helvetica" charset="0"/>
                <a:ea typeface="ＭＳ Ｐゴシック" charset="0"/>
                <a:cs typeface="ＭＳ Ｐゴシック" charset="0"/>
              </a:rPr>
              <a:t> of disease, and contribute to the new taxonomy of cancer.</a:t>
            </a:r>
            <a:endParaRPr lang="en-US"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1007343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4F9291-6C09-D442-A2F8-EBC42E0DF7B6}" type="slidenum">
              <a:rPr lang="de-DE" sz="1200">
                <a:solidFill>
                  <a:srgbClr val="000000"/>
                </a:solidFill>
              </a:rPr>
              <a:pPr/>
              <a:t>52</a:t>
            </a:fld>
            <a:endParaRPr lang="de-DE" sz="1200">
              <a:solidFill>
                <a:srgbClr val="000000"/>
              </a:solidFill>
            </a:endParaRPr>
          </a:p>
        </p:txBody>
      </p:sp>
      <p:sp>
        <p:nvSpPr>
          <p:cNvPr id="449538" name="Rectangle 2"/>
          <p:cNvSpPr>
            <a:spLocks noGrp="1" noRot="1" noChangeAspect="1" noChangeArrowheads="1" noTextEdit="1"/>
          </p:cNvSpPr>
          <p:nvPr>
            <p:ph type="sldImg"/>
          </p:nvPr>
        </p:nvSpPr>
        <p:spPr>
          <a:xfrm>
            <a:off x="381000" y="685800"/>
            <a:ext cx="6096000" cy="3429000"/>
          </a:xfrm>
          <a:ln/>
        </p:spPr>
      </p:sp>
      <p:sp>
        <p:nvSpPr>
          <p:cNvPr id="44953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8954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8086A-48FB-476E-B1FE-2C95FB6B337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66259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pilots were initiated three years ago based on our awareness that the traditional model of data download and management by every research group was no longer scalable; the NCI wanted to explore the </a:t>
            </a:r>
            <a:r>
              <a:rPr lang="en-US" dirty="0" smtClean="0"/>
              <a:t>effectiveness</a:t>
            </a:r>
            <a:r>
              <a:rPr lang="en-US" baseline="0" dirty="0" smtClean="0"/>
              <a:t> of co-locating data and compute in a cloud environment for access and analysis. The overall goals is to</a:t>
            </a:r>
            <a:r>
              <a:rPr lang="is-IS" baseline="0" dirty="0" smtClean="0"/>
              <a:t>…..</a:t>
            </a:r>
          </a:p>
          <a:p>
            <a:endParaRPr lang="is-IS" baseline="0" dirty="0" smtClean="0"/>
          </a:p>
          <a:p>
            <a:r>
              <a:rPr lang="en-US" dirty="0" smtClean="0"/>
              <a:t>While meeting strict federal security</a:t>
            </a:r>
            <a:r>
              <a:rPr lang="en-US" baseline="0" dirty="0" smtClean="0"/>
              <a:t> guidelines</a:t>
            </a:r>
            <a:endParaRPr lang="en-US" dirty="0"/>
          </a:p>
        </p:txBody>
      </p:sp>
      <p:sp>
        <p:nvSpPr>
          <p:cNvPr id="4" name="Slide Number Placeholder 3"/>
          <p:cNvSpPr>
            <a:spLocks noGrp="1"/>
          </p:cNvSpPr>
          <p:nvPr>
            <p:ph type="sldNum" sz="quarter" idx="10"/>
          </p:nvPr>
        </p:nvSpPr>
        <p:spPr/>
        <p:txBody>
          <a:bodyPr/>
          <a:lstStyle/>
          <a:p>
            <a:fld id="{A7F8086A-48FB-476E-B1FE-2C95FB6B337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496771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a:t>We initiated three cloud pilots </a:t>
            </a:r>
            <a:r>
              <a:rPr lang="en-US" baseline="0" dirty="0" smtClean="0"/>
              <a:t>to promote innovation so </a:t>
            </a:r>
            <a:r>
              <a:rPr lang="en-US" baseline="0" dirty="0"/>
              <a:t>that multiple frameworks and architectures could be explored. </a:t>
            </a:r>
          </a:p>
        </p:txBody>
      </p:sp>
      <p:sp>
        <p:nvSpPr>
          <p:cNvPr id="4" name="Slide Number Placeholder 3"/>
          <p:cNvSpPr>
            <a:spLocks noGrp="1"/>
          </p:cNvSpPr>
          <p:nvPr>
            <p:ph type="sldNum" sz="quarter" idx="10"/>
          </p:nvPr>
        </p:nvSpPr>
        <p:spPr/>
        <p:txBody>
          <a:bodyPr/>
          <a:lstStyle/>
          <a:p>
            <a:fld id="{0D17E79A-386B-3949-83DC-43D056CBF148}"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142390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8086A-48FB-476E-B1FE-2C95FB6B337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621470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6B59-1224-45EB-97C0-00620D35E821}"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051378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8086A-48FB-476E-B1FE-2C95FB6B337C}"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204831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txBox="1">
            <a:spLocks noGrp="1"/>
          </p:cNvSpPr>
          <p:nvPr>
            <p:ph type="body" idx="1"/>
          </p:nvPr>
        </p:nvSpPr>
        <p:spPr>
          <a:xfrm>
            <a:off x="894520" y="4311803"/>
            <a:ext cx="5069100" cy="4163099"/>
          </a:xfrm>
          <a:prstGeom prst="rect">
            <a:avLst/>
          </a:prstGeom>
          <a:noFill/>
          <a:ln>
            <a:noFill/>
          </a:ln>
        </p:spPr>
        <p:txBody>
          <a:bodyPr lIns="89350" tIns="89350" rIns="89350" bIns="89350" anchor="ctr" anchorCtr="0">
            <a:noAutofit/>
          </a:bodyPr>
          <a:lstStyle/>
          <a:p>
            <a:pPr marL="457200" marR="0" lvl="0" indent="-228600" algn="l" rtl="0">
              <a:lnSpc>
                <a:spcPct val="115000"/>
              </a:lnSpc>
              <a:spcBef>
                <a:spcPts val="0"/>
              </a:spcBef>
              <a:spcAft>
                <a:spcPts val="0"/>
              </a:spcAft>
              <a:buSzPct val="25000"/>
              <a:buNone/>
            </a:pPr>
            <a:r>
              <a:rPr lang="en-US" sz="1200" b="0" i="0" u="none" strike="noStrike" cap="none" dirty="0" err="1" smtClean="0">
                <a:solidFill>
                  <a:schemeClr val="dk1"/>
                </a:solidFill>
                <a:latin typeface="Calibri"/>
                <a:ea typeface="Calibri"/>
                <a:cs typeface="Calibri"/>
                <a:sym typeface="Calibri"/>
              </a:rPr>
              <a:t>Firecloud</a:t>
            </a:r>
            <a:r>
              <a:rPr lang="en-US" sz="1200" b="0" i="0" u="none" strike="noStrike" cap="none" baseline="0" dirty="0" smtClean="0">
                <a:solidFill>
                  <a:schemeClr val="dk1"/>
                </a:solidFill>
                <a:latin typeface="Calibri"/>
                <a:ea typeface="Calibri"/>
                <a:cs typeface="Calibri"/>
                <a:sym typeface="Calibri"/>
              </a:rPr>
              <a:t> provides 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personal “sandbox” for analysis of genomic data</a:t>
            </a:r>
          </a:p>
          <a:p>
            <a:pPr marL="457200" marR="0" lvl="0" indent="-381000" algn="l" rtl="0">
              <a:lnSpc>
                <a:spcPct val="115000"/>
              </a:lnSpc>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Holds data, workflows, results</a:t>
            </a:r>
          </a:p>
          <a:p>
            <a:pPr marL="457200" marR="0" lvl="0" indent="-381000" algn="l" rtl="0">
              <a:lnSpc>
                <a:spcPct val="115000"/>
              </a:lnSpc>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Robust security</a:t>
            </a:r>
          </a:p>
          <a:p>
            <a:pPr marL="457200" marR="0" lvl="0" indent="-381000" algn="l" rtl="0">
              <a:lnSpc>
                <a:spcPct val="115000"/>
              </a:lnSpc>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Supports collaboration through user-controlled access</a:t>
            </a:r>
          </a:p>
          <a:p>
            <a:pPr marL="457200" marR="0" lvl="0" indent="-381000" algn="l" rtl="0">
              <a:lnSpc>
                <a:spcPct val="115000"/>
              </a:lnSpc>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Workspaces </a:t>
            </a:r>
            <a:r>
              <a:rPr lang="en-US" sz="1200" b="0" i="0" u="none" strike="noStrike" cap="none" dirty="0" smtClean="0">
                <a:solidFill>
                  <a:schemeClr val="dk1"/>
                </a:solidFill>
                <a:latin typeface="Calibri"/>
                <a:ea typeface="Calibri"/>
                <a:cs typeface="Calibri"/>
                <a:sym typeface="Calibri"/>
              </a:rPr>
              <a:t>can</a:t>
            </a:r>
            <a:r>
              <a:rPr lang="en-US" sz="1200" b="0" i="0" u="none" strike="noStrike" cap="none" baseline="0" dirty="0" smtClean="0">
                <a:solidFill>
                  <a:schemeClr val="dk1"/>
                </a:solidFill>
                <a:latin typeface="Calibri"/>
                <a:ea typeface="Calibri"/>
                <a:cs typeface="Calibri"/>
                <a:sym typeface="Calibri"/>
              </a:rPr>
              <a:t> be shared</a:t>
            </a:r>
            <a:endParaRPr lang="en-US" sz="1200" b="0" i="0" u="none" strike="noStrike" cap="none" dirty="0">
              <a:solidFill>
                <a:schemeClr val="dk1"/>
              </a:solidFill>
              <a:latin typeface="Calibri"/>
              <a:ea typeface="Calibri"/>
              <a:cs typeface="Calibri"/>
              <a:sym typeface="Calibri"/>
            </a:endParaRPr>
          </a:p>
          <a:p>
            <a:pPr marL="457200" marR="0" lvl="0" indent="-381000" algn="l" rtl="0">
              <a:lnSpc>
                <a:spcPct val="115000"/>
              </a:lnSpc>
              <a:spcBef>
                <a:spcPts val="0"/>
              </a:spcBef>
              <a:spcAft>
                <a:spcPts val="0"/>
              </a:spcAft>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Provenance </a:t>
            </a:r>
            <a:r>
              <a:rPr lang="en-US" sz="1200" b="0" i="0" u="none" strike="noStrike" cap="none" dirty="0" smtClean="0">
                <a:solidFill>
                  <a:schemeClr val="dk1"/>
                </a:solidFill>
                <a:latin typeface="Calibri"/>
                <a:ea typeface="Calibri"/>
                <a:cs typeface="Calibri"/>
                <a:sym typeface="Calibri"/>
              </a:rPr>
              <a:t>can</a:t>
            </a:r>
            <a:r>
              <a:rPr lang="en-US" sz="1200" b="0" i="0" u="none" strike="noStrike" cap="none" baseline="0" dirty="0" smtClean="0">
                <a:solidFill>
                  <a:schemeClr val="dk1"/>
                </a:solidFill>
                <a:latin typeface="Calibri"/>
                <a:ea typeface="Calibri"/>
                <a:cs typeface="Calibri"/>
                <a:sym typeface="Calibri"/>
              </a:rPr>
              <a:t> be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captured for every analysis run (</a:t>
            </a:r>
            <a:r>
              <a:rPr lang="en-US" sz="1200" b="0" i="1" u="none" strike="noStrike" cap="none" dirty="0" err="1">
                <a:solidFill>
                  <a:schemeClr val="dk1"/>
                </a:solidFill>
                <a:latin typeface="Calibri"/>
                <a:ea typeface="Calibri"/>
                <a:cs typeface="Calibri"/>
                <a:sym typeface="Calibri"/>
              </a:rPr>
              <a:t>ie</a:t>
            </a:r>
            <a:r>
              <a:rPr lang="en-US" sz="1200" b="0" i="1" u="none" strike="noStrike" cap="none" dirty="0">
                <a:solidFill>
                  <a:schemeClr val="dk1"/>
                </a:solidFill>
                <a:latin typeface="Calibri"/>
                <a:ea typeface="Calibri"/>
                <a:cs typeface="Calibri"/>
                <a:sym typeface="Calibri"/>
              </a:rPr>
              <a:t>: what version of what method was run on what data at what time)</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777" name="Shape 777"/>
          <p:cNvSpPr>
            <a:spLocks noGrp="1" noRot="1" noChangeAspect="1"/>
          </p:cNvSpPr>
          <p:nvPr>
            <p:ph type="sldImg" idx="2"/>
          </p:nvPr>
        </p:nvSpPr>
        <p:spPr>
          <a:xfrm>
            <a:off x="388938" y="668338"/>
            <a:ext cx="6080125" cy="34210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3045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Address Standards,</a:t>
            </a:r>
            <a:r>
              <a:rPr lang="en-US" sz="1200" kern="1200" baseline="0" dirty="0" smtClean="0">
                <a:solidFill>
                  <a:schemeClr val="tx1"/>
                </a:solidFill>
                <a:effectLst/>
                <a:latin typeface="+mn-lt"/>
                <a:ea typeface="+mn-ea"/>
                <a:cs typeface="+mn-cs"/>
              </a:rPr>
              <a:t> Accessibility, and Security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7F8086A-48FB-476E-B1FE-2C95FB6B337C}" type="slidenum">
              <a:rPr lang="en-US" smtClean="0"/>
              <a:t>2</a:t>
            </a:fld>
            <a:endParaRPr lang="en-US"/>
          </a:p>
        </p:txBody>
      </p:sp>
    </p:spTree>
    <p:extLst>
      <p:ext uri="{BB962C8B-B14F-4D97-AF65-F5344CB8AC3E}">
        <p14:creationId xmlns:p14="http://schemas.microsoft.com/office/powerpoint/2010/main" val="1331465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09" indent="-285734">
              <a:defRPr sz="2400">
                <a:solidFill>
                  <a:schemeClr val="tx1"/>
                </a:solidFill>
                <a:latin typeface="Arial" charset="0"/>
                <a:ea typeface="ＭＳ Ｐゴシック" charset="0"/>
              </a:defRPr>
            </a:lvl2pPr>
            <a:lvl3pPr marL="1142937" indent="-228587">
              <a:defRPr sz="2400">
                <a:solidFill>
                  <a:schemeClr val="tx1"/>
                </a:solidFill>
                <a:latin typeface="Arial" charset="0"/>
                <a:ea typeface="ＭＳ Ｐゴシック" charset="0"/>
              </a:defRPr>
            </a:lvl3pPr>
            <a:lvl4pPr marL="1600112" indent="-228587">
              <a:defRPr sz="2400">
                <a:solidFill>
                  <a:schemeClr val="tx1"/>
                </a:solidFill>
                <a:latin typeface="Arial" charset="0"/>
                <a:ea typeface="ＭＳ Ｐゴシック" charset="0"/>
              </a:defRPr>
            </a:lvl4pPr>
            <a:lvl5pPr marL="2057287" indent="-228587">
              <a:defRPr sz="2400">
                <a:solidFill>
                  <a:schemeClr val="tx1"/>
                </a:solidFill>
                <a:latin typeface="Arial" charset="0"/>
                <a:ea typeface="ＭＳ Ｐゴシック" charset="0"/>
              </a:defRPr>
            </a:lvl5pPr>
            <a:lvl6pPr marL="2514461" indent="-228587" eaLnBrk="0" fontAlgn="base" hangingPunct="0">
              <a:spcBef>
                <a:spcPct val="0"/>
              </a:spcBef>
              <a:spcAft>
                <a:spcPct val="0"/>
              </a:spcAft>
              <a:defRPr sz="2400">
                <a:solidFill>
                  <a:schemeClr val="tx1"/>
                </a:solidFill>
                <a:latin typeface="Arial" charset="0"/>
                <a:ea typeface="ＭＳ Ｐゴシック" charset="0"/>
              </a:defRPr>
            </a:lvl6pPr>
            <a:lvl7pPr marL="2971635" indent="-228587" eaLnBrk="0" fontAlgn="base" hangingPunct="0">
              <a:spcBef>
                <a:spcPct val="0"/>
              </a:spcBef>
              <a:spcAft>
                <a:spcPct val="0"/>
              </a:spcAft>
              <a:defRPr sz="2400">
                <a:solidFill>
                  <a:schemeClr val="tx1"/>
                </a:solidFill>
                <a:latin typeface="Arial" charset="0"/>
                <a:ea typeface="ＭＳ Ｐゴシック" charset="0"/>
              </a:defRPr>
            </a:lvl7pPr>
            <a:lvl8pPr marL="3428810" indent="-228587" eaLnBrk="0" fontAlgn="base" hangingPunct="0">
              <a:spcBef>
                <a:spcPct val="0"/>
              </a:spcBef>
              <a:spcAft>
                <a:spcPct val="0"/>
              </a:spcAft>
              <a:defRPr sz="2400">
                <a:solidFill>
                  <a:schemeClr val="tx1"/>
                </a:solidFill>
                <a:latin typeface="Arial" charset="0"/>
                <a:ea typeface="ＭＳ Ｐゴシック" charset="0"/>
              </a:defRPr>
            </a:lvl8pPr>
            <a:lvl9pPr marL="3885985" indent="-228587" eaLnBrk="0" fontAlgn="base" hangingPunct="0">
              <a:spcBef>
                <a:spcPct val="0"/>
              </a:spcBef>
              <a:spcAft>
                <a:spcPct val="0"/>
              </a:spcAft>
              <a:defRPr sz="2400">
                <a:solidFill>
                  <a:schemeClr val="tx1"/>
                </a:solidFill>
                <a:latin typeface="Arial" charset="0"/>
                <a:ea typeface="ＭＳ Ｐゴシック" charset="0"/>
              </a:defRPr>
            </a:lvl9pPr>
          </a:lstStyle>
          <a:p>
            <a:fld id="{41079338-7A50-CB42-BA4F-772FD14FD5F0}" type="slidenum">
              <a:rPr lang="en-US" sz="1200">
                <a:solidFill>
                  <a:srgbClr val="000000"/>
                </a:solidFill>
              </a:rPr>
              <a:pPr/>
              <a:t>60</a:t>
            </a:fld>
            <a:endParaRPr lang="en-US" sz="1200">
              <a:solidFill>
                <a:srgbClr val="000000"/>
              </a:solidFill>
            </a:endParaRPr>
          </a:p>
        </p:txBody>
      </p:sp>
      <p:sp>
        <p:nvSpPr>
          <p:cNvPr id="262146" name="Rectangle 2"/>
          <p:cNvSpPr>
            <a:spLocks noGrp="1" noRot="1" noChangeAspect="1" noChangeArrowheads="1"/>
          </p:cNvSpPr>
          <p:nvPr>
            <p:ph type="sldImg"/>
          </p:nvPr>
        </p:nvSpPr>
        <p:spPr>
          <a:xfrm>
            <a:off x="381000" y="685800"/>
            <a:ext cx="6096000" cy="3429000"/>
          </a:xfrm>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extLst>
      <p:ext uri="{BB962C8B-B14F-4D97-AF65-F5344CB8AC3E}">
        <p14:creationId xmlns:p14="http://schemas.microsoft.com/office/powerpoint/2010/main" val="22517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55650" indent="-290513" eaLnBrk="0" hangingPunct="0">
              <a:spcBef>
                <a:spcPct val="30000"/>
              </a:spcBef>
              <a:defRPr sz="1200">
                <a:solidFill>
                  <a:schemeClr val="tx1"/>
                </a:solidFill>
                <a:latin typeface="Calibri" pitchFamily="34" charset="0"/>
                <a:ea typeface="MS PGothic" pitchFamily="34" charset="-128"/>
              </a:defRPr>
            </a:lvl2pPr>
            <a:lvl3pPr marL="1163638" indent="-231775" eaLnBrk="0" hangingPunct="0">
              <a:spcBef>
                <a:spcPct val="30000"/>
              </a:spcBef>
              <a:defRPr sz="1200">
                <a:solidFill>
                  <a:schemeClr val="tx1"/>
                </a:solidFill>
                <a:latin typeface="Calibri" pitchFamily="34" charset="0"/>
                <a:ea typeface="MS PGothic" pitchFamily="34" charset="-128"/>
              </a:defRPr>
            </a:lvl3pPr>
            <a:lvl4pPr marL="1630363" indent="-231775" eaLnBrk="0" hangingPunct="0">
              <a:spcBef>
                <a:spcPct val="30000"/>
              </a:spcBef>
              <a:defRPr sz="1200">
                <a:solidFill>
                  <a:schemeClr val="tx1"/>
                </a:solidFill>
                <a:latin typeface="Calibri" pitchFamily="34" charset="0"/>
                <a:ea typeface="MS PGothic" pitchFamily="34" charset="-128"/>
              </a:defRPr>
            </a:lvl4pPr>
            <a:lvl5pPr marL="2095500" indent="-231775" eaLnBrk="0" hangingPunct="0">
              <a:spcBef>
                <a:spcPct val="30000"/>
              </a:spcBef>
              <a:defRPr sz="1200">
                <a:solidFill>
                  <a:schemeClr val="tx1"/>
                </a:solidFill>
                <a:latin typeface="Calibri" pitchFamily="34" charset="0"/>
                <a:ea typeface="MS PGothic" pitchFamily="34" charset="-128"/>
              </a:defRPr>
            </a:lvl5pPr>
            <a:lvl6pPr marL="2552700" indent="-231775"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09900" indent="-231775"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67100" indent="-231775"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24300" indent="-231775"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7ACC187-4951-48CC-B040-E9E5A245F1DF}" type="slidenum">
              <a:rPr lang="en-US" altLang="en-US" smtClean="0">
                <a:solidFill>
                  <a:srgbClr val="000000"/>
                </a:solidFill>
              </a:rPr>
              <a:pPr eaLnBrk="1" hangingPunct="1">
                <a:spcBef>
                  <a:spcPct val="0"/>
                </a:spcBef>
              </a:pPr>
              <a:t>17</a:t>
            </a:fld>
            <a:endParaRPr lang="en-US" altLang="en-US" smtClean="0">
              <a:solidFill>
                <a:srgbClr val="000000"/>
              </a:solidFill>
            </a:endParaRPr>
          </a:p>
        </p:txBody>
      </p:sp>
      <p:sp>
        <p:nvSpPr>
          <p:cNvPr id="104451" name="Rectangle 2"/>
          <p:cNvSpPr>
            <a:spLocks noGrp="1" noRot="1" noChangeAspect="1" noChangeArrowheads="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32537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55650" indent="-290513" eaLnBrk="0" hangingPunct="0">
              <a:spcBef>
                <a:spcPct val="30000"/>
              </a:spcBef>
              <a:defRPr sz="1200">
                <a:solidFill>
                  <a:schemeClr val="tx1"/>
                </a:solidFill>
                <a:latin typeface="Calibri" pitchFamily="34" charset="0"/>
                <a:ea typeface="MS PGothic" pitchFamily="34" charset="-128"/>
              </a:defRPr>
            </a:lvl2pPr>
            <a:lvl3pPr marL="1163638" indent="-231775" eaLnBrk="0" hangingPunct="0">
              <a:spcBef>
                <a:spcPct val="30000"/>
              </a:spcBef>
              <a:defRPr sz="1200">
                <a:solidFill>
                  <a:schemeClr val="tx1"/>
                </a:solidFill>
                <a:latin typeface="Calibri" pitchFamily="34" charset="0"/>
                <a:ea typeface="MS PGothic" pitchFamily="34" charset="-128"/>
              </a:defRPr>
            </a:lvl3pPr>
            <a:lvl4pPr marL="1630363" indent="-231775" eaLnBrk="0" hangingPunct="0">
              <a:spcBef>
                <a:spcPct val="30000"/>
              </a:spcBef>
              <a:defRPr sz="1200">
                <a:solidFill>
                  <a:schemeClr val="tx1"/>
                </a:solidFill>
                <a:latin typeface="Calibri" pitchFamily="34" charset="0"/>
                <a:ea typeface="MS PGothic" pitchFamily="34" charset="-128"/>
              </a:defRPr>
            </a:lvl4pPr>
            <a:lvl5pPr marL="2095500" indent="-231775" eaLnBrk="0" hangingPunct="0">
              <a:spcBef>
                <a:spcPct val="30000"/>
              </a:spcBef>
              <a:defRPr sz="1200">
                <a:solidFill>
                  <a:schemeClr val="tx1"/>
                </a:solidFill>
                <a:latin typeface="Calibri" pitchFamily="34" charset="0"/>
                <a:ea typeface="MS PGothic" pitchFamily="34" charset="-128"/>
              </a:defRPr>
            </a:lvl5pPr>
            <a:lvl6pPr marL="2552700" indent="-231775"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09900" indent="-231775"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67100" indent="-231775"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24300" indent="-231775"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BD21925-F0A5-4845-9708-F6CF5EA53599}" type="slidenum">
              <a:rPr lang="en-US" altLang="en-US" smtClean="0">
                <a:latin typeface="Times" charset="0"/>
              </a:rPr>
              <a:pPr eaLnBrk="1" hangingPunct="1">
                <a:spcBef>
                  <a:spcPct val="0"/>
                </a:spcBef>
              </a:pPr>
              <a:t>18</a:t>
            </a:fld>
            <a:endParaRPr lang="en-US" altLang="en-US" smtClean="0">
              <a:latin typeface="Times" charset="0"/>
            </a:endParaRPr>
          </a:p>
        </p:txBody>
      </p:sp>
      <p:sp>
        <p:nvSpPr>
          <p:cNvPr id="107523" name="Rectangle 2"/>
          <p:cNvSpPr>
            <a:spLocks noGrp="1" noRot="1" noChangeAspect="1" noChangeArrowheads="1" noTextEdit="1"/>
          </p:cNvSpPr>
          <p:nvPr>
            <p:ph type="sldImg"/>
          </p:nvPr>
        </p:nvSpPr>
        <p:spPr bwMode="auto">
          <a:xfrm>
            <a:off x="406400" y="696913"/>
            <a:ext cx="6197600" cy="3486150"/>
          </a:xfrm>
          <a:solidFill>
            <a:srgbClr val="FFFFFF"/>
          </a:solidFill>
          <a:ln>
            <a:solidFill>
              <a:srgbClr val="000000"/>
            </a:solidFill>
            <a:miter lim="800000"/>
            <a:headEnd/>
            <a:tailEnd/>
          </a:ln>
        </p:spPr>
      </p:sp>
      <p:sp>
        <p:nvSpPr>
          <p:cNvPr id="1075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12642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scale of genomics, population science and data science</a:t>
            </a:r>
            <a:r>
              <a:rPr lang="en-US" baseline="0" dirty="0" smtClean="0"/>
              <a:t> is dramatically changing!</a:t>
            </a:r>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t>25</a:t>
            </a:fld>
            <a:endParaRPr lang="en-US"/>
          </a:p>
        </p:txBody>
      </p:sp>
    </p:spTree>
    <p:extLst>
      <p:ext uri="{BB962C8B-B14F-4D97-AF65-F5344CB8AC3E}">
        <p14:creationId xmlns:p14="http://schemas.microsoft.com/office/powerpoint/2010/main" val="107398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people can make effective decisions on</a:t>
            </a:r>
            <a:r>
              <a:rPr lang="en-US" baseline="0" dirty="0" smtClean="0"/>
              <a:t> the same number of factors</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t>28</a:t>
            </a:fld>
            <a:endParaRPr lang="en-US"/>
          </a:p>
        </p:txBody>
      </p:sp>
    </p:spTree>
    <p:extLst>
      <p:ext uri="{BB962C8B-B14F-4D97-AF65-F5344CB8AC3E}">
        <p14:creationId xmlns:p14="http://schemas.microsoft.com/office/powerpoint/2010/main" val="107759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use machine learning and other techniques</a:t>
            </a:r>
            <a:r>
              <a:rPr lang="en-US" baseline="0" dirty="0" smtClean="0"/>
              <a:t> to reduce cognitive overload?</a:t>
            </a:r>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t>29</a:t>
            </a:fld>
            <a:endParaRPr lang="en-US"/>
          </a:p>
        </p:txBody>
      </p:sp>
    </p:spTree>
    <p:extLst>
      <p:ext uri="{BB962C8B-B14F-4D97-AF65-F5344CB8AC3E}">
        <p14:creationId xmlns:p14="http://schemas.microsoft.com/office/powerpoint/2010/main" val="14718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tx2"/>
                </a:solidFill>
              </a:rPr>
              <a:t>The GDC took two years</a:t>
            </a:r>
            <a:r>
              <a:rPr lang="en-US" sz="1200" b="1" baseline="0" dirty="0" smtClean="0">
                <a:solidFill>
                  <a:schemeClr val="tx2"/>
                </a:solidFill>
              </a:rPr>
              <a:t> to develop and </a:t>
            </a:r>
            <a:r>
              <a:rPr lang="en-US" sz="1200" b="1" dirty="0" smtClean="0">
                <a:solidFill>
                  <a:schemeClr val="tx2"/>
                </a:solidFill>
              </a:rPr>
              <a:t>went live on June 6, 2016 through</a:t>
            </a:r>
            <a:r>
              <a:rPr lang="en-US" sz="1200" b="1" baseline="0" dirty="0" smtClean="0">
                <a:solidFill>
                  <a:schemeClr val="tx2"/>
                </a:solidFill>
              </a:rPr>
              <a:t> an announcement by VP Biden at the American Society for Clinical Oncologists</a:t>
            </a:r>
            <a:endParaRPr lang="en-US" dirty="0"/>
          </a:p>
        </p:txBody>
      </p:sp>
      <p:sp>
        <p:nvSpPr>
          <p:cNvPr id="4" name="Slide Number Placeholder 3"/>
          <p:cNvSpPr>
            <a:spLocks noGrp="1"/>
          </p:cNvSpPr>
          <p:nvPr>
            <p:ph type="sldNum" sz="quarter" idx="10"/>
          </p:nvPr>
        </p:nvSpPr>
        <p:spPr/>
        <p:txBody>
          <a:bodyPr/>
          <a:lstStyle/>
          <a:p>
            <a:fld id="{A7F8086A-48FB-476E-B1FE-2C95FB6B337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023798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GDC is the Foundation of a Cancer Knowledge System</a:t>
            </a:r>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6597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6"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0" y="0"/>
            <a:ext cx="2872114" cy="5148072"/>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1"/>
          <p:cNvSpPr>
            <a:spLocks noGrp="1"/>
          </p:cNvSpPr>
          <p:nvPr>
            <p:ph type="ctrTitle" hasCustomPrompt="1"/>
          </p:nvPr>
        </p:nvSpPr>
        <p:spPr>
          <a:xfrm>
            <a:off x="685799" y="1234441"/>
            <a:ext cx="7772400" cy="1370882"/>
          </a:xfrm>
        </p:spPr>
        <p:txBody>
          <a:bodyPr lIns="0" tIns="0" rIns="0" bIns="0" anchor="b">
            <a:noAutofit/>
          </a:bodyPr>
          <a:lstStyle>
            <a:lvl1pPr algn="r">
              <a:defRPr sz="2800" b="0" i="0">
                <a:solidFill>
                  <a:srgbClr val="FFFFFF"/>
                </a:solidFill>
                <a:latin typeface="Arial"/>
                <a:cs typeface="Arial"/>
              </a:defRPr>
            </a:lvl1pPr>
          </a:lstStyle>
          <a:p>
            <a:r>
              <a:rPr lang="en-US" dirty="0" smtClean="0"/>
              <a:t>Title of the presentation</a:t>
            </a:r>
            <a:endParaRPr lang="en-US" dirty="0"/>
          </a:p>
        </p:txBody>
      </p:sp>
      <p:sp>
        <p:nvSpPr>
          <p:cNvPr id="23"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goes here </a:t>
            </a:r>
            <a:endParaRPr lang="en-US" dirty="0"/>
          </a:p>
        </p:txBody>
      </p:sp>
      <p:pic>
        <p:nvPicPr>
          <p:cNvPr id="2" name="Picture 1"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4" y="4282743"/>
            <a:ext cx="3993515" cy="381000"/>
          </a:xfrm>
          <a:prstGeom prst="rect">
            <a:avLst/>
          </a:prstGeom>
        </p:spPr>
      </p:pic>
      <p:sp>
        <p:nvSpPr>
          <p:cNvPr id="9" name="Date Placeholder 3"/>
          <p:cNvSpPr>
            <a:spLocks noGrp="1"/>
          </p:cNvSpPr>
          <p:nvPr>
            <p:ph type="dt" sz="half" idx="2"/>
          </p:nvPr>
        </p:nvSpPr>
        <p:spPr>
          <a:xfrm>
            <a:off x="6400800" y="4295773"/>
            <a:ext cx="2286000" cy="356616"/>
          </a:xfrm>
          <a:prstGeom prst="rect">
            <a:avLst/>
          </a:prstGeom>
        </p:spPr>
        <p:txBody>
          <a:bodyPr vert="horz" lIns="0" tIns="0" rIns="0" bIns="0" rtlCol="0" anchor="ctr"/>
          <a:lstStyle>
            <a:lvl1pPr algn="r" fontAlgn="auto">
              <a:spcBef>
                <a:spcPts val="0"/>
              </a:spcBef>
              <a:spcAft>
                <a:spcPts val="0"/>
              </a:spcAft>
              <a:defRPr sz="1400" smtClean="0">
                <a:solidFill>
                  <a:srgbClr val="000000"/>
                </a:solidFill>
                <a:latin typeface="+mn-lt"/>
                <a:ea typeface="+mn-ea"/>
                <a:cs typeface="SapientSansRegular"/>
              </a:defRPr>
            </a:lvl1pPr>
          </a:lstStyle>
          <a:p>
            <a:pPr>
              <a:defRPr/>
            </a:pPr>
            <a:fld id="{DEE2CC4A-D4A6-3847-844C-B33A6D47D47C}" type="datetime4">
              <a:rPr lang="en-US" smtClean="0"/>
              <a:pPr>
                <a:defRPr/>
              </a:pPr>
              <a:t>April 25, 2017</a:t>
            </a:fld>
            <a:endParaRPr lang="en-US" dirty="0"/>
          </a:p>
        </p:txBody>
      </p:sp>
    </p:spTree>
    <p:extLst>
      <p:ext uri="{BB962C8B-B14F-4D97-AF65-F5344CB8AC3E}">
        <p14:creationId xmlns:p14="http://schemas.microsoft.com/office/powerpoint/2010/main" val="89561239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5"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2"/>
          </p:nvPr>
        </p:nvSpPr>
        <p:spPr>
          <a:xfrm>
            <a:off x="493780" y="1069975"/>
            <a:ext cx="3897313" cy="3600450"/>
          </a:xfrm>
        </p:spPr>
        <p:txBody>
          <a:bodyPr anchor="ct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3003202538"/>
      </p:ext>
    </p:extLst>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2631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8592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622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32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5105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321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3574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782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245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7"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10" name="Pentagon 9"/>
          <p:cNvSpPr>
            <a:spLocks noChangeAspect="1"/>
          </p:cNvSpPr>
          <p:nvPr userDrawn="1"/>
        </p:nvSpPr>
        <p:spPr>
          <a:xfrm>
            <a:off x="0" y="0"/>
            <a:ext cx="2872114" cy="5148072"/>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21" name="Rectangle 20"/>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22" name="Title 1"/>
          <p:cNvSpPr>
            <a:spLocks noGrp="1"/>
          </p:cNvSpPr>
          <p:nvPr>
            <p:ph type="ctrTitle" hasCustomPrompt="1"/>
          </p:nvPr>
        </p:nvSpPr>
        <p:spPr>
          <a:xfrm>
            <a:off x="685799" y="1234442"/>
            <a:ext cx="7772400" cy="1370883"/>
          </a:xfrm>
        </p:spPr>
        <p:txBody>
          <a:bodyPr lIns="0" tIns="0" rIns="0" bIns="0" anchor="b">
            <a:noAutofit/>
          </a:bodyPr>
          <a:lstStyle>
            <a:lvl1pPr algn="r">
              <a:defRPr sz="2100" b="0" i="0">
                <a:solidFill>
                  <a:srgbClr val="FFFFFF"/>
                </a:solidFill>
                <a:latin typeface="Arial"/>
                <a:cs typeface="Arial"/>
              </a:defRPr>
            </a:lvl1pPr>
          </a:lstStyle>
          <a:p>
            <a:r>
              <a:rPr lang="en-US" dirty="0" smtClean="0"/>
              <a:t>Title of the presentation</a:t>
            </a:r>
            <a:endParaRPr lang="en-US" dirty="0"/>
          </a:p>
        </p:txBody>
      </p:sp>
      <p:sp>
        <p:nvSpPr>
          <p:cNvPr id="23"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smtClean="0"/>
              <a:t>Subtitle goes here </a:t>
            </a:r>
            <a:endParaRPr lang="en-US" dirty="0"/>
          </a:p>
        </p:txBody>
      </p:sp>
      <p:pic>
        <p:nvPicPr>
          <p:cNvPr id="2" name="Picture 1"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9" y="4282744"/>
            <a:ext cx="3993515" cy="381000"/>
          </a:xfrm>
          <a:prstGeom prst="rect">
            <a:avLst/>
          </a:prstGeom>
        </p:spPr>
      </p:pic>
      <p:sp>
        <p:nvSpPr>
          <p:cNvPr id="9" name="Date Placeholder 3"/>
          <p:cNvSpPr>
            <a:spLocks noGrp="1"/>
          </p:cNvSpPr>
          <p:nvPr>
            <p:ph type="dt" sz="half" idx="2"/>
          </p:nvPr>
        </p:nvSpPr>
        <p:spPr>
          <a:xfrm>
            <a:off x="6400800" y="4295773"/>
            <a:ext cx="2286000" cy="356616"/>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DEE2CC4A-D4A6-3847-844C-B33A6D47D47C}" type="datetime4">
              <a:rPr lang="en-US"/>
              <a:pPr>
                <a:defRPr/>
              </a:pPr>
              <a:t>April 25, 2017</a:t>
            </a:fld>
            <a:endParaRPr lang="en-US" dirty="0"/>
          </a:p>
        </p:txBody>
      </p:sp>
    </p:spTree>
    <p:extLst>
      <p:ext uri="{BB962C8B-B14F-4D97-AF65-F5344CB8AC3E}">
        <p14:creationId xmlns:p14="http://schemas.microsoft.com/office/powerpoint/2010/main" val="69362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
        <p:nvSpPr>
          <p:cNvPr id="5" name="Content Placeholder 2"/>
          <p:cNvSpPr>
            <a:spLocks noGrp="1"/>
          </p:cNvSpPr>
          <p:nvPr>
            <p:ph sz="quarter" idx="11"/>
          </p:nvPr>
        </p:nvSpPr>
        <p:spPr>
          <a:xfrm>
            <a:off x="4550985"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4"/>
          <p:cNvSpPr>
            <a:spLocks noGrp="1"/>
          </p:cNvSpPr>
          <p:nvPr>
            <p:ph sz="quarter" idx="12"/>
          </p:nvPr>
        </p:nvSpPr>
        <p:spPr>
          <a:xfrm>
            <a:off x="493780" y="1069975"/>
            <a:ext cx="3897313" cy="3600450"/>
          </a:xfrm>
        </p:spPr>
        <p:txBody>
          <a:bodyPr anchor="ct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3573747015"/>
      </p:ext>
    </p:extLst>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sz="1800">
              <a:solidFill>
                <a:prstClr val="white"/>
              </a:solidFill>
            </a:endParaRPr>
          </a:p>
        </p:txBody>
      </p:sp>
      <p:sp>
        <p:nvSpPr>
          <p:cNvPr id="13" name="Pentagon 12"/>
          <p:cNvSpPr>
            <a:spLocks noChangeAspect="1"/>
          </p:cNvSpPr>
          <p:nvPr userDrawn="1"/>
        </p:nvSpPr>
        <p:spPr>
          <a:xfrm>
            <a:off x="10626"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sz="1800">
              <a:solidFill>
                <a:prstClr val="white"/>
              </a:solidFill>
            </a:endParaRPr>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smtClean="0"/>
              <a:t>Agenda</a:t>
            </a:r>
            <a:endParaRPr lang="en-US" dirty="0"/>
          </a:p>
        </p:txBody>
      </p:sp>
      <p:sp>
        <p:nvSpPr>
          <p:cNvPr id="7" name="Text Box 14"/>
          <p:cNvSpPr txBox="1">
            <a:spLocks noChangeArrowheads="1"/>
          </p:cNvSpPr>
          <p:nvPr userDrawn="1"/>
        </p:nvSpPr>
        <p:spPr bwMode="auto">
          <a:xfrm>
            <a:off x="8647137"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78" marR="0" indent="-457178" algn="l" defTabSz="457178"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66" marR="0"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smtClean="0"/>
              <a:t>Agenda Item 1</a:t>
            </a:r>
          </a:p>
          <a:p>
            <a:pPr lvl="1"/>
            <a:r>
              <a:rPr lang="en-US" dirty="0" smtClean="0"/>
              <a:t>Agenda Item 1a</a:t>
            </a:r>
          </a:p>
          <a:p>
            <a:pPr lvl="1"/>
            <a:r>
              <a:rPr lang="en-US" dirty="0" smtClean="0"/>
              <a:t>Agenda Item 1b</a:t>
            </a:r>
          </a:p>
          <a:p>
            <a:r>
              <a:rPr lang="en-US" dirty="0" smtClean="0"/>
              <a:t>Agenda Item 2</a:t>
            </a:r>
          </a:p>
          <a:p>
            <a:pPr lvl="1"/>
            <a:r>
              <a:rPr lang="en-US" dirty="0" smtClean="0"/>
              <a:t>Agenda Item 2a</a:t>
            </a:r>
          </a:p>
          <a:p>
            <a:pPr lvl="1"/>
            <a:r>
              <a:rPr lang="en-US" dirty="0" smtClean="0"/>
              <a:t>Agenda Item 2b</a:t>
            </a:r>
          </a:p>
          <a:p>
            <a:r>
              <a:rPr lang="en-US" dirty="0" smtClean="0"/>
              <a:t>Agenda Item 3</a:t>
            </a:r>
          </a:p>
          <a:p>
            <a:pPr marL="685766" marR="0" lvl="1"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3a</a:t>
            </a:r>
          </a:p>
          <a:p>
            <a:pPr marL="685766" marR="0" lvl="1"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3b</a:t>
            </a:r>
          </a:p>
        </p:txBody>
      </p:sp>
    </p:spTree>
    <p:extLst>
      <p:ext uri="{BB962C8B-B14F-4D97-AF65-F5344CB8AC3E}">
        <p14:creationId xmlns:p14="http://schemas.microsoft.com/office/powerpoint/2010/main" val="15183869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8"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10" name="Pentagon 9"/>
          <p:cNvSpPr>
            <a:spLocks noChangeAspect="1"/>
          </p:cNvSpPr>
          <p:nvPr userDrawn="1"/>
        </p:nvSpPr>
        <p:spPr>
          <a:xfrm>
            <a:off x="9" y="0"/>
            <a:ext cx="3228985" cy="5148072"/>
          </a:xfrm>
          <a:prstGeom prst="homePlate">
            <a:avLst>
              <a:gd name="adj" fmla="val 3235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3000" spc="-60">
                <a:solidFill>
                  <a:srgbClr val="BB0E3D"/>
                </a:solidFill>
                <a:latin typeface="+mj-lt"/>
                <a:cs typeface="SapientSansBold"/>
              </a:defRPr>
            </a:lvl1pPr>
          </a:lstStyle>
          <a:p>
            <a:pPr lvl="0"/>
            <a:r>
              <a:rPr lang="en-US" dirty="0" smtClean="0"/>
              <a:t>Section title</a:t>
            </a:r>
            <a:endParaRPr lang="en-US" dirty="0"/>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800" b="0" i="1" spc="75">
                <a:solidFill>
                  <a:schemeClr val="accent3"/>
                </a:solidFill>
                <a:latin typeface="+mn-lt"/>
                <a:cs typeface="SapientCentroSlab-Light"/>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smtClean="0"/>
              <a:t>Subtitle goes here</a:t>
            </a:r>
            <a:endParaRPr lang="en-US" dirty="0"/>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7" y="4864608"/>
            <a:ext cx="1916887" cy="182880"/>
          </a:xfrm>
          <a:prstGeom prst="rect">
            <a:avLst/>
          </a:prstGeom>
        </p:spPr>
      </p:pic>
    </p:spTree>
    <p:extLst>
      <p:ext uri="{BB962C8B-B14F-4D97-AF65-F5344CB8AC3E}">
        <p14:creationId xmlns:p14="http://schemas.microsoft.com/office/powerpoint/2010/main" val="203341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71"/>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7"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93787"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2"/>
          </p:nvPr>
        </p:nvSpPr>
        <p:spPr>
          <a:xfrm>
            <a:off x="4762068" y="1069975"/>
            <a:ext cx="3897313" cy="3600450"/>
          </a:xfrm>
        </p:spPr>
        <p:txBody>
          <a:bodyPr anchor="ct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7667564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40"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909759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a:solidFill>
                <a:srgbClr val="7F7F7F"/>
              </a:solidFill>
              <a:latin typeface="Calibri" panose="020F0502020204030204"/>
              <a:cs typeface="SapientSansRegular"/>
            </a:endParaRP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Edit Master text styles</a:t>
            </a:r>
          </a:p>
        </p:txBody>
      </p:sp>
      <p:sp>
        <p:nvSpPr>
          <p:cNvPr id="6" name="Content Placeholder 2"/>
          <p:cNvSpPr>
            <a:spLocks noGrp="1"/>
          </p:cNvSpPr>
          <p:nvPr>
            <p:ph sz="quarter" idx="11"/>
          </p:nvPr>
        </p:nvSpPr>
        <p:spPr>
          <a:xfrm>
            <a:off x="493778" y="1069975"/>
            <a:ext cx="4108387" cy="3600450"/>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43187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a:solidFill>
                <a:srgbClr val="7F7F7F"/>
              </a:solidFill>
              <a:latin typeface="Calibri" panose="020F0502020204030204"/>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15078532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8" name="Pentagon 7"/>
          <p:cNvSpPr/>
          <p:nvPr userDrawn="1"/>
        </p:nvSpPr>
        <p:spPr>
          <a:xfrm>
            <a:off x="1"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3818" y="2133604"/>
            <a:ext cx="3119501" cy="85217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3626" y="1990726"/>
            <a:ext cx="1162050" cy="1162050"/>
          </a:xfrm>
          <a:prstGeom prst="rect">
            <a:avLst/>
          </a:prstGeom>
        </p:spPr>
      </p:pic>
      <p:sp>
        <p:nvSpPr>
          <p:cNvPr id="9" name="TextBox 13"/>
          <p:cNvSpPr txBox="1">
            <a:spLocks noChangeArrowheads="1"/>
          </p:cNvSpPr>
          <p:nvPr userDrawn="1"/>
        </p:nvSpPr>
        <p:spPr bwMode="auto">
          <a:xfrm>
            <a:off x="2616546" y="4356101"/>
            <a:ext cx="394742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5783" eaLnBrk="1" fontAlgn="auto" hangingPunct="1">
              <a:spcBef>
                <a:spcPts val="0"/>
              </a:spcBef>
              <a:spcAft>
                <a:spcPts val="0"/>
              </a:spcAft>
              <a:defRPr/>
            </a:pPr>
            <a:r>
              <a:rPr lang="en-US" sz="1200" b="1" dirty="0" err="1" smtClean="0">
                <a:solidFill>
                  <a:prstClr val="white"/>
                </a:solidFill>
                <a:latin typeface="Arial" charset="0"/>
              </a:rPr>
              <a:t>www.cancer.gov</a:t>
            </a:r>
            <a:r>
              <a:rPr lang="en-US" sz="1200" b="1" dirty="0" smtClean="0">
                <a:solidFill>
                  <a:prstClr val="white"/>
                </a:solidFill>
                <a:latin typeface="Arial" charset="0"/>
              </a:rPr>
              <a:t>                 </a:t>
            </a:r>
            <a:r>
              <a:rPr lang="en-US" sz="1200" b="1" dirty="0" err="1" smtClean="0">
                <a:solidFill>
                  <a:prstClr val="white"/>
                </a:solidFill>
                <a:latin typeface="Arial" charset="0"/>
              </a:rPr>
              <a:t>www.cancer.gov</a:t>
            </a:r>
            <a:r>
              <a:rPr lang="en-US" sz="1200" b="1" dirty="0" smtClean="0">
                <a:solidFill>
                  <a:prstClr val="white"/>
                </a:solidFill>
                <a:latin typeface="Arial" charset="0"/>
              </a:rPr>
              <a:t>/</a:t>
            </a:r>
            <a:r>
              <a:rPr lang="en-US" sz="1200" b="1" dirty="0" err="1" smtClean="0">
                <a:solidFill>
                  <a:prstClr val="white"/>
                </a:solidFill>
                <a:latin typeface="Arial" charset="0"/>
              </a:rPr>
              <a:t>espanol</a:t>
            </a:r>
            <a:endParaRPr lang="en-US" sz="1200" b="1" dirty="0" smtClean="0">
              <a:solidFill>
                <a:prstClr val="white"/>
              </a:solidFill>
              <a:latin typeface="Arial" charset="0"/>
            </a:endParaRPr>
          </a:p>
        </p:txBody>
      </p:sp>
    </p:spTree>
    <p:extLst>
      <p:ext uri="{BB962C8B-B14F-4D97-AF65-F5344CB8AC3E}">
        <p14:creationId xmlns:p14="http://schemas.microsoft.com/office/powerpoint/2010/main" val="16591357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2" y="445024"/>
            <a:ext cx="8520599" cy="57269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3" name="Shape 33"/>
          <p:cNvSpPr txBox="1">
            <a:spLocks noGrp="1"/>
          </p:cNvSpPr>
          <p:nvPr>
            <p:ph type="body" idx="1"/>
          </p:nvPr>
        </p:nvSpPr>
        <p:spPr>
          <a:xfrm>
            <a:off x="311702" y="1152476"/>
            <a:ext cx="8520599" cy="3416399"/>
          </a:xfrm>
          <a:prstGeom prst="rect">
            <a:avLst/>
          </a:prstGeom>
          <a:noFill/>
          <a:ln>
            <a:noFill/>
          </a:ln>
        </p:spPr>
        <p:txBody>
          <a:bodyPr lIns="91425" tIns="91425" rIns="91425" bIns="91425" anchor="t" anchorCtr="0"/>
          <a:lstStyle>
            <a:lvl1pPr marL="257175" marR="0" lvl="0" indent="-104775" algn="l" rtl="0">
              <a:spcBef>
                <a:spcPts val="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57213" marR="0" lvl="1" indent="-80963" algn="l" rtl="0">
              <a:spcBef>
                <a:spcPts val="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spcBef>
                <a:spcPts val="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8472458" y="4663217"/>
            <a:ext cx="548699" cy="393599"/>
          </a:xfrm>
          <a:prstGeom prst="rect">
            <a:avLst/>
          </a:prstGeom>
          <a:noFill/>
          <a:ln>
            <a:noFill/>
          </a:ln>
        </p:spPr>
        <p:txBody>
          <a:bodyPr lIns="91425" tIns="91425" rIns="91425" bIns="91425" anchor="ctr" anchorCtr="0">
            <a:noAutofit/>
          </a:bodyPr>
          <a:lstStyle/>
          <a:p>
            <a:pPr>
              <a:buClr>
                <a:srgbClr val="888888"/>
              </a:buClr>
              <a:buSzPct val="25000"/>
            </a:pPr>
            <a:fld id="{00000000-1234-1234-1234-123412341234}" type="slidenum">
              <a:rPr lang="en-US" smtClean="0">
                <a:solidFill>
                  <a:srgbClr val="888888"/>
                </a:solidFill>
                <a:ea typeface="Calibri"/>
                <a:cs typeface="Calibri"/>
                <a:sym typeface="Calibri"/>
              </a:rPr>
              <a:pPr>
                <a:buClr>
                  <a:srgbClr val="888888"/>
                </a:buClr>
                <a:buSzPct val="25000"/>
              </a:pPr>
              <a:t>‹#›</a:t>
            </a:fld>
            <a:endParaRPr lang="en-US">
              <a:solidFill>
                <a:srgbClr val="888888"/>
              </a:solidFill>
              <a:ea typeface="Calibri"/>
              <a:cs typeface="Calibri"/>
              <a:sym typeface="Calibri"/>
            </a:endParaRPr>
          </a:p>
        </p:txBody>
      </p:sp>
    </p:spTree>
    <p:extLst>
      <p:ext uri="{BB962C8B-B14F-4D97-AF65-F5344CB8AC3E}">
        <p14:creationId xmlns:p14="http://schemas.microsoft.com/office/powerpoint/2010/main" val="2173149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0421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59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0"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2571114813"/>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861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079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3916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263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7610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805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39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571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3642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7"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10" name="Pentagon 9"/>
          <p:cNvSpPr>
            <a:spLocks noChangeAspect="1"/>
          </p:cNvSpPr>
          <p:nvPr userDrawn="1"/>
        </p:nvSpPr>
        <p:spPr>
          <a:xfrm>
            <a:off x="0" y="0"/>
            <a:ext cx="2872114" cy="5148072"/>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21" name="Rectangle 20"/>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22" name="Title 1"/>
          <p:cNvSpPr>
            <a:spLocks noGrp="1"/>
          </p:cNvSpPr>
          <p:nvPr>
            <p:ph type="ctrTitle" hasCustomPrompt="1"/>
          </p:nvPr>
        </p:nvSpPr>
        <p:spPr>
          <a:xfrm>
            <a:off x="685799" y="1234442"/>
            <a:ext cx="7772400" cy="1370883"/>
          </a:xfrm>
        </p:spPr>
        <p:txBody>
          <a:bodyPr lIns="0" tIns="0" rIns="0" bIns="0" anchor="b">
            <a:noAutofit/>
          </a:bodyPr>
          <a:lstStyle>
            <a:lvl1pPr algn="r">
              <a:defRPr sz="2100" b="0" i="0">
                <a:solidFill>
                  <a:srgbClr val="FFFFFF"/>
                </a:solidFill>
                <a:latin typeface="Arial"/>
                <a:cs typeface="Arial"/>
              </a:defRPr>
            </a:lvl1pPr>
          </a:lstStyle>
          <a:p>
            <a:r>
              <a:rPr lang="en-US" dirty="0" smtClean="0"/>
              <a:t>Title of the presentation</a:t>
            </a:r>
            <a:endParaRPr lang="en-US" dirty="0"/>
          </a:p>
        </p:txBody>
      </p:sp>
      <p:sp>
        <p:nvSpPr>
          <p:cNvPr id="23"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smtClean="0"/>
              <a:t>Subtitle goes here </a:t>
            </a:r>
            <a:endParaRPr lang="en-US" dirty="0"/>
          </a:p>
        </p:txBody>
      </p:sp>
      <p:pic>
        <p:nvPicPr>
          <p:cNvPr id="2" name="Picture 1"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9" y="4282744"/>
            <a:ext cx="3993515" cy="381000"/>
          </a:xfrm>
          <a:prstGeom prst="rect">
            <a:avLst/>
          </a:prstGeom>
        </p:spPr>
      </p:pic>
      <p:sp>
        <p:nvSpPr>
          <p:cNvPr id="9" name="Date Placeholder 3"/>
          <p:cNvSpPr>
            <a:spLocks noGrp="1"/>
          </p:cNvSpPr>
          <p:nvPr>
            <p:ph type="dt" sz="half" idx="2"/>
          </p:nvPr>
        </p:nvSpPr>
        <p:spPr>
          <a:xfrm>
            <a:off x="6400800" y="4295773"/>
            <a:ext cx="2286000" cy="356616"/>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DEE2CC4A-D4A6-3847-844C-B33A6D47D47C}" type="datetime4">
              <a:rPr lang="en-US"/>
              <a:pPr>
                <a:defRPr/>
              </a:pPr>
              <a:t>April 25, 2017</a:t>
            </a:fld>
            <a:endParaRPr lang="en-US" dirty="0"/>
          </a:p>
        </p:txBody>
      </p:sp>
    </p:spTree>
    <p:extLst>
      <p:ext uri="{BB962C8B-B14F-4D97-AF65-F5344CB8AC3E}">
        <p14:creationId xmlns:p14="http://schemas.microsoft.com/office/powerpoint/2010/main" val="23664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0"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Tree>
    <p:extLst>
      <p:ext uri="{BB962C8B-B14F-4D97-AF65-F5344CB8AC3E}">
        <p14:creationId xmlns:p14="http://schemas.microsoft.com/office/powerpoint/2010/main" val="1117762749"/>
      </p:ext>
    </p:extLst>
  </p:cSld>
  <p:clrMapOvr>
    <a:masterClrMapping/>
  </p:clrMapOvr>
  <p:transition spd="slow">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sz="1800">
              <a:solidFill>
                <a:prstClr val="white"/>
              </a:solidFill>
            </a:endParaRPr>
          </a:p>
        </p:txBody>
      </p:sp>
      <p:sp>
        <p:nvSpPr>
          <p:cNvPr id="13" name="Pentagon 12"/>
          <p:cNvSpPr>
            <a:spLocks noChangeAspect="1"/>
          </p:cNvSpPr>
          <p:nvPr userDrawn="1"/>
        </p:nvSpPr>
        <p:spPr>
          <a:xfrm>
            <a:off x="10626"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sz="1800">
              <a:solidFill>
                <a:prstClr val="white"/>
              </a:solidFill>
            </a:endParaRPr>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smtClean="0"/>
              <a:t>Agenda</a:t>
            </a:r>
            <a:endParaRPr lang="en-US" dirty="0"/>
          </a:p>
        </p:txBody>
      </p:sp>
      <p:sp>
        <p:nvSpPr>
          <p:cNvPr id="7" name="Text Box 14"/>
          <p:cNvSpPr txBox="1">
            <a:spLocks noChangeArrowheads="1"/>
          </p:cNvSpPr>
          <p:nvPr userDrawn="1"/>
        </p:nvSpPr>
        <p:spPr bwMode="auto">
          <a:xfrm>
            <a:off x="8647137"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78" marR="0" indent="-457178" algn="l" defTabSz="457178"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66" marR="0"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smtClean="0"/>
              <a:t>Agenda Item 1</a:t>
            </a:r>
          </a:p>
          <a:p>
            <a:pPr lvl="1"/>
            <a:r>
              <a:rPr lang="en-US" dirty="0" smtClean="0"/>
              <a:t>Agenda Item 1a</a:t>
            </a:r>
          </a:p>
          <a:p>
            <a:pPr lvl="1"/>
            <a:r>
              <a:rPr lang="en-US" dirty="0" smtClean="0"/>
              <a:t>Agenda Item 1b</a:t>
            </a:r>
          </a:p>
          <a:p>
            <a:r>
              <a:rPr lang="en-US" dirty="0" smtClean="0"/>
              <a:t>Agenda Item 2</a:t>
            </a:r>
          </a:p>
          <a:p>
            <a:pPr lvl="1"/>
            <a:r>
              <a:rPr lang="en-US" dirty="0" smtClean="0"/>
              <a:t>Agenda Item 2a</a:t>
            </a:r>
          </a:p>
          <a:p>
            <a:pPr lvl="1"/>
            <a:r>
              <a:rPr lang="en-US" dirty="0" smtClean="0"/>
              <a:t>Agenda Item 2b</a:t>
            </a:r>
          </a:p>
          <a:p>
            <a:r>
              <a:rPr lang="en-US" dirty="0" smtClean="0"/>
              <a:t>Agenda Item 3</a:t>
            </a:r>
          </a:p>
          <a:p>
            <a:pPr marL="685766" marR="0" lvl="1"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3a</a:t>
            </a:r>
          </a:p>
          <a:p>
            <a:pPr marL="685766" marR="0" lvl="1"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3b</a:t>
            </a:r>
          </a:p>
        </p:txBody>
      </p:sp>
    </p:spTree>
    <p:extLst>
      <p:ext uri="{BB962C8B-B14F-4D97-AF65-F5344CB8AC3E}">
        <p14:creationId xmlns:p14="http://schemas.microsoft.com/office/powerpoint/2010/main" val="10266834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8"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10" name="Pentagon 9"/>
          <p:cNvSpPr>
            <a:spLocks noChangeAspect="1"/>
          </p:cNvSpPr>
          <p:nvPr userDrawn="1"/>
        </p:nvSpPr>
        <p:spPr>
          <a:xfrm>
            <a:off x="9" y="0"/>
            <a:ext cx="3228985" cy="5148072"/>
          </a:xfrm>
          <a:prstGeom prst="homePlate">
            <a:avLst>
              <a:gd name="adj" fmla="val 3235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3000" spc="-60">
                <a:solidFill>
                  <a:srgbClr val="BB0E3D"/>
                </a:solidFill>
                <a:latin typeface="+mj-lt"/>
                <a:cs typeface="SapientSansBold"/>
              </a:defRPr>
            </a:lvl1pPr>
          </a:lstStyle>
          <a:p>
            <a:pPr lvl="0"/>
            <a:r>
              <a:rPr lang="en-US" dirty="0" smtClean="0"/>
              <a:t>Section title</a:t>
            </a:r>
            <a:endParaRPr lang="en-US" dirty="0"/>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800" b="0" i="1" spc="75">
                <a:solidFill>
                  <a:schemeClr val="accent3"/>
                </a:solidFill>
                <a:latin typeface="+mn-lt"/>
                <a:cs typeface="SapientCentroSlab-Light"/>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smtClean="0"/>
              <a:t>Subtitle goes here</a:t>
            </a:r>
            <a:endParaRPr lang="en-US" dirty="0"/>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7" y="4864608"/>
            <a:ext cx="1916887" cy="182880"/>
          </a:xfrm>
          <a:prstGeom prst="rect">
            <a:avLst/>
          </a:prstGeom>
        </p:spPr>
      </p:pic>
    </p:spTree>
    <p:extLst>
      <p:ext uri="{BB962C8B-B14F-4D97-AF65-F5344CB8AC3E}">
        <p14:creationId xmlns:p14="http://schemas.microsoft.com/office/powerpoint/2010/main" val="1647014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71"/>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7"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93787"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2"/>
          </p:nvPr>
        </p:nvSpPr>
        <p:spPr>
          <a:xfrm>
            <a:off x="4762068" y="1069975"/>
            <a:ext cx="3897313" cy="3600450"/>
          </a:xfrm>
        </p:spPr>
        <p:txBody>
          <a:bodyPr anchor="ct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20597045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40"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4460331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a:solidFill>
                <a:srgbClr val="7F7F7F"/>
              </a:solidFill>
              <a:latin typeface="Calibri" panose="020F0502020204030204"/>
              <a:cs typeface="SapientSansRegular"/>
            </a:endParaRP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Edit Master text styles</a:t>
            </a:r>
          </a:p>
        </p:txBody>
      </p:sp>
      <p:sp>
        <p:nvSpPr>
          <p:cNvPr id="6" name="Content Placeholder 2"/>
          <p:cNvSpPr>
            <a:spLocks noGrp="1"/>
          </p:cNvSpPr>
          <p:nvPr>
            <p:ph sz="quarter" idx="11"/>
          </p:nvPr>
        </p:nvSpPr>
        <p:spPr>
          <a:xfrm>
            <a:off x="493778" y="1069975"/>
            <a:ext cx="4108387" cy="3600450"/>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6662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3"/>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smtClean="0"/>
              <a:t>Slide title</a:t>
            </a:r>
            <a:endParaRPr lang="en-US" dirty="0"/>
          </a:p>
        </p:txBody>
      </p:sp>
      <p:sp>
        <p:nvSpPr>
          <p:cNvPr id="9" name="Text Box 14"/>
          <p:cNvSpPr txBox="1">
            <a:spLocks noChangeArrowheads="1"/>
          </p:cNvSpPr>
          <p:nvPr userDrawn="1"/>
        </p:nvSpPr>
        <p:spPr bwMode="auto">
          <a:xfrm>
            <a:off x="8647118"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934468"/>
            <a:ext cx="1916888" cy="137160"/>
          </a:xfrm>
          <a:prstGeom prst="rect">
            <a:avLst/>
          </a:prstGeom>
        </p:spPr>
      </p:pic>
      <p:sp>
        <p:nvSpPr>
          <p:cNvPr id="3" name="Content Placeholder 2"/>
          <p:cNvSpPr>
            <a:spLocks noGrp="1"/>
          </p:cNvSpPr>
          <p:nvPr>
            <p:ph sz="quarter" idx="11"/>
          </p:nvPr>
        </p:nvSpPr>
        <p:spPr>
          <a:xfrm>
            <a:off x="481521" y="1069975"/>
            <a:ext cx="816559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41022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a:solidFill>
                <a:srgbClr val="7F7F7F"/>
              </a:solidFill>
              <a:latin typeface="Calibri" panose="020F0502020204030204"/>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5358802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8" name="Pentagon 7"/>
          <p:cNvSpPr/>
          <p:nvPr userDrawn="1"/>
        </p:nvSpPr>
        <p:spPr>
          <a:xfrm>
            <a:off x="1"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3818" y="2133604"/>
            <a:ext cx="3119501" cy="85217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3626" y="1990726"/>
            <a:ext cx="1162050" cy="1162050"/>
          </a:xfrm>
          <a:prstGeom prst="rect">
            <a:avLst/>
          </a:prstGeom>
        </p:spPr>
      </p:pic>
      <p:sp>
        <p:nvSpPr>
          <p:cNvPr id="9" name="TextBox 13"/>
          <p:cNvSpPr txBox="1">
            <a:spLocks noChangeArrowheads="1"/>
          </p:cNvSpPr>
          <p:nvPr userDrawn="1"/>
        </p:nvSpPr>
        <p:spPr bwMode="auto">
          <a:xfrm>
            <a:off x="2616546" y="4356101"/>
            <a:ext cx="394742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5783" eaLnBrk="1" fontAlgn="auto" hangingPunct="1">
              <a:spcBef>
                <a:spcPts val="0"/>
              </a:spcBef>
              <a:spcAft>
                <a:spcPts val="0"/>
              </a:spcAft>
              <a:defRPr/>
            </a:pPr>
            <a:r>
              <a:rPr lang="en-US" sz="1200" b="1" dirty="0" err="1" smtClean="0">
                <a:solidFill>
                  <a:prstClr val="white"/>
                </a:solidFill>
                <a:latin typeface="Arial" charset="0"/>
              </a:rPr>
              <a:t>www.cancer.gov</a:t>
            </a:r>
            <a:r>
              <a:rPr lang="en-US" sz="1200" b="1" dirty="0" smtClean="0">
                <a:solidFill>
                  <a:prstClr val="white"/>
                </a:solidFill>
                <a:latin typeface="Arial" charset="0"/>
              </a:rPr>
              <a:t>                 </a:t>
            </a:r>
            <a:r>
              <a:rPr lang="en-US" sz="1200" b="1" dirty="0" err="1" smtClean="0">
                <a:solidFill>
                  <a:prstClr val="white"/>
                </a:solidFill>
                <a:latin typeface="Arial" charset="0"/>
              </a:rPr>
              <a:t>www.cancer.gov</a:t>
            </a:r>
            <a:r>
              <a:rPr lang="en-US" sz="1200" b="1" dirty="0" smtClean="0">
                <a:solidFill>
                  <a:prstClr val="white"/>
                </a:solidFill>
                <a:latin typeface="Arial" charset="0"/>
              </a:rPr>
              <a:t>/</a:t>
            </a:r>
            <a:r>
              <a:rPr lang="en-US" sz="1200" b="1" dirty="0" err="1" smtClean="0">
                <a:solidFill>
                  <a:prstClr val="white"/>
                </a:solidFill>
                <a:latin typeface="Arial" charset="0"/>
              </a:rPr>
              <a:t>espanol</a:t>
            </a:r>
            <a:endParaRPr lang="en-US" sz="1200" b="1" dirty="0" smtClean="0">
              <a:solidFill>
                <a:prstClr val="white"/>
              </a:solidFill>
              <a:latin typeface="Arial" charset="0"/>
            </a:endParaRPr>
          </a:p>
        </p:txBody>
      </p:sp>
    </p:spTree>
    <p:extLst>
      <p:ext uri="{BB962C8B-B14F-4D97-AF65-F5344CB8AC3E}">
        <p14:creationId xmlns:p14="http://schemas.microsoft.com/office/powerpoint/2010/main" val="8623384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2" y="445024"/>
            <a:ext cx="8520599" cy="57269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3" name="Shape 33"/>
          <p:cNvSpPr txBox="1">
            <a:spLocks noGrp="1"/>
          </p:cNvSpPr>
          <p:nvPr>
            <p:ph type="body" idx="1"/>
          </p:nvPr>
        </p:nvSpPr>
        <p:spPr>
          <a:xfrm>
            <a:off x="311702" y="1152476"/>
            <a:ext cx="8520599" cy="3416399"/>
          </a:xfrm>
          <a:prstGeom prst="rect">
            <a:avLst/>
          </a:prstGeom>
          <a:noFill/>
          <a:ln>
            <a:noFill/>
          </a:ln>
        </p:spPr>
        <p:txBody>
          <a:bodyPr lIns="91425" tIns="91425" rIns="91425" bIns="91425" anchor="t" anchorCtr="0"/>
          <a:lstStyle>
            <a:lvl1pPr marL="257175" marR="0" lvl="0" indent="-104775" algn="l" rtl="0">
              <a:spcBef>
                <a:spcPts val="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57213" marR="0" lvl="1" indent="-80963" algn="l" rtl="0">
              <a:spcBef>
                <a:spcPts val="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spcBef>
                <a:spcPts val="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8472458" y="4663217"/>
            <a:ext cx="548699" cy="393599"/>
          </a:xfrm>
          <a:prstGeom prst="rect">
            <a:avLst/>
          </a:prstGeom>
          <a:noFill/>
          <a:ln>
            <a:noFill/>
          </a:ln>
        </p:spPr>
        <p:txBody>
          <a:bodyPr lIns="91425" tIns="91425" rIns="91425" bIns="91425" anchor="ctr" anchorCtr="0">
            <a:noAutofit/>
          </a:bodyPr>
          <a:lstStyle/>
          <a:p>
            <a:pPr>
              <a:buClr>
                <a:srgbClr val="888888"/>
              </a:buClr>
              <a:buSzPct val="25000"/>
            </a:pPr>
            <a:fld id="{00000000-1234-1234-1234-123412341234}" type="slidenum">
              <a:rPr lang="en-US" smtClean="0">
                <a:solidFill>
                  <a:srgbClr val="888888"/>
                </a:solidFill>
                <a:ea typeface="Calibri"/>
                <a:cs typeface="Calibri"/>
                <a:sym typeface="Calibri"/>
              </a:rPr>
              <a:pPr>
                <a:buClr>
                  <a:srgbClr val="888888"/>
                </a:buClr>
                <a:buSzPct val="25000"/>
              </a:pPr>
              <a:t>‹#›</a:t>
            </a:fld>
            <a:endParaRPr lang="en-US">
              <a:solidFill>
                <a:srgbClr val="888888"/>
              </a:solidFill>
              <a:ea typeface="Calibri"/>
              <a:cs typeface="Calibri"/>
              <a:sym typeface="Calibri"/>
            </a:endParaRPr>
          </a:p>
        </p:txBody>
      </p:sp>
    </p:spTree>
    <p:extLst>
      <p:ext uri="{BB962C8B-B14F-4D97-AF65-F5344CB8AC3E}">
        <p14:creationId xmlns:p14="http://schemas.microsoft.com/office/powerpoint/2010/main" val="11875919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3530957543"/>
      </p:ext>
    </p:extLst>
  </p:cSld>
  <p:clrMapOvr>
    <a:masterClrMapping/>
  </p:clrMapOvr>
  <p:transition spd="slow">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Tree>
    <p:extLst>
      <p:ext uri="{BB962C8B-B14F-4D97-AF65-F5344CB8AC3E}">
        <p14:creationId xmlns:p14="http://schemas.microsoft.com/office/powerpoint/2010/main" val="3807219870"/>
      </p:ext>
    </p:extLst>
  </p:cSld>
  <p:clrMapOvr>
    <a:masterClrMapping/>
  </p:clrMapOvr>
  <p:transition spd="slow">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7"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10" name="Pentagon 9"/>
          <p:cNvSpPr>
            <a:spLocks noChangeAspect="1"/>
          </p:cNvSpPr>
          <p:nvPr userDrawn="1"/>
        </p:nvSpPr>
        <p:spPr>
          <a:xfrm>
            <a:off x="0" y="0"/>
            <a:ext cx="2872114" cy="5148072"/>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21" name="Rectangle 20"/>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22" name="Title 1"/>
          <p:cNvSpPr>
            <a:spLocks noGrp="1"/>
          </p:cNvSpPr>
          <p:nvPr>
            <p:ph type="ctrTitle" hasCustomPrompt="1"/>
          </p:nvPr>
        </p:nvSpPr>
        <p:spPr>
          <a:xfrm>
            <a:off x="685799" y="1234442"/>
            <a:ext cx="7772400" cy="1370883"/>
          </a:xfrm>
        </p:spPr>
        <p:txBody>
          <a:bodyPr lIns="0" tIns="0" rIns="0" bIns="0" anchor="b">
            <a:noAutofit/>
          </a:bodyPr>
          <a:lstStyle>
            <a:lvl1pPr algn="r">
              <a:defRPr sz="2100" b="0" i="0">
                <a:solidFill>
                  <a:srgbClr val="FFFFFF"/>
                </a:solidFill>
                <a:latin typeface="Arial"/>
                <a:cs typeface="Arial"/>
              </a:defRPr>
            </a:lvl1pPr>
          </a:lstStyle>
          <a:p>
            <a:r>
              <a:rPr lang="en-US" dirty="0" smtClean="0"/>
              <a:t>Title of the presentation</a:t>
            </a:r>
            <a:endParaRPr lang="en-US" dirty="0"/>
          </a:p>
        </p:txBody>
      </p:sp>
      <p:sp>
        <p:nvSpPr>
          <p:cNvPr id="23"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050" b="0" i="1" spc="75">
                <a:solidFill>
                  <a:schemeClr val="bg1"/>
                </a:solidFill>
                <a:latin typeface="Arial"/>
                <a:cs typeface="Arial"/>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smtClean="0"/>
              <a:t>Subtitle goes here </a:t>
            </a:r>
            <a:endParaRPr lang="en-US" dirty="0"/>
          </a:p>
        </p:txBody>
      </p:sp>
      <p:pic>
        <p:nvPicPr>
          <p:cNvPr id="2" name="Picture 1"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9" y="4282744"/>
            <a:ext cx="3993515" cy="381000"/>
          </a:xfrm>
          <a:prstGeom prst="rect">
            <a:avLst/>
          </a:prstGeom>
        </p:spPr>
      </p:pic>
      <p:sp>
        <p:nvSpPr>
          <p:cNvPr id="9" name="Date Placeholder 3"/>
          <p:cNvSpPr>
            <a:spLocks noGrp="1"/>
          </p:cNvSpPr>
          <p:nvPr>
            <p:ph type="dt" sz="half" idx="2"/>
          </p:nvPr>
        </p:nvSpPr>
        <p:spPr>
          <a:xfrm>
            <a:off x="6400800" y="4295773"/>
            <a:ext cx="2286000" cy="356616"/>
          </a:xfrm>
          <a:prstGeom prst="rect">
            <a:avLst/>
          </a:prstGeom>
        </p:spPr>
        <p:txBody>
          <a:bodyPr vert="horz" lIns="0" tIns="0" rIns="0" bIns="0" rtlCol="0" anchor="ctr"/>
          <a:lstStyle>
            <a:lvl1pPr algn="r" fontAlgn="auto">
              <a:spcBef>
                <a:spcPts val="0"/>
              </a:spcBef>
              <a:spcAft>
                <a:spcPts val="0"/>
              </a:spcAft>
              <a:defRPr sz="1050" smtClean="0">
                <a:solidFill>
                  <a:srgbClr val="000000"/>
                </a:solidFill>
                <a:latin typeface="+mn-lt"/>
                <a:ea typeface="+mn-ea"/>
                <a:cs typeface="SapientSansRegular"/>
              </a:defRPr>
            </a:lvl1pPr>
          </a:lstStyle>
          <a:p>
            <a:pPr>
              <a:defRPr/>
            </a:pPr>
            <a:fld id="{DEE2CC4A-D4A6-3847-844C-B33A6D47D47C}" type="datetime4">
              <a:rPr lang="en-US"/>
              <a:pPr>
                <a:defRPr/>
              </a:pPr>
              <a:t>April 25, 2017</a:t>
            </a:fld>
            <a:endParaRPr lang="en-US" dirty="0"/>
          </a:p>
        </p:txBody>
      </p: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sz="1800">
              <a:solidFill>
                <a:prstClr val="white"/>
              </a:solidFill>
            </a:endParaRPr>
          </a:p>
        </p:txBody>
      </p:sp>
      <p:sp>
        <p:nvSpPr>
          <p:cNvPr id="13" name="Pentagon 12"/>
          <p:cNvSpPr>
            <a:spLocks noChangeAspect="1"/>
          </p:cNvSpPr>
          <p:nvPr userDrawn="1"/>
        </p:nvSpPr>
        <p:spPr>
          <a:xfrm>
            <a:off x="10626"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sz="1800">
              <a:solidFill>
                <a:prstClr val="white"/>
              </a:solidFill>
            </a:endParaRPr>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smtClean="0"/>
              <a:t>Agenda</a:t>
            </a:r>
            <a:endParaRPr lang="en-US" dirty="0"/>
          </a:p>
        </p:txBody>
      </p:sp>
      <p:sp>
        <p:nvSpPr>
          <p:cNvPr id="7" name="Text Box 14"/>
          <p:cNvSpPr txBox="1">
            <a:spLocks noChangeArrowheads="1"/>
          </p:cNvSpPr>
          <p:nvPr userDrawn="1"/>
        </p:nvSpPr>
        <p:spPr bwMode="auto">
          <a:xfrm>
            <a:off x="8647137"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78" marR="0" indent="-457178" algn="l" defTabSz="457178"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66" marR="0"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smtClean="0"/>
              <a:t>Agenda Item 1</a:t>
            </a:r>
          </a:p>
          <a:p>
            <a:pPr lvl="1"/>
            <a:r>
              <a:rPr lang="en-US" dirty="0" smtClean="0"/>
              <a:t>Agenda Item 1a</a:t>
            </a:r>
          </a:p>
          <a:p>
            <a:pPr lvl="1"/>
            <a:r>
              <a:rPr lang="en-US" dirty="0" smtClean="0"/>
              <a:t>Agenda Item 1b</a:t>
            </a:r>
          </a:p>
          <a:p>
            <a:r>
              <a:rPr lang="en-US" dirty="0" smtClean="0"/>
              <a:t>Agenda Item 2</a:t>
            </a:r>
          </a:p>
          <a:p>
            <a:pPr lvl="1"/>
            <a:r>
              <a:rPr lang="en-US" dirty="0" smtClean="0"/>
              <a:t>Agenda Item 2a</a:t>
            </a:r>
          </a:p>
          <a:p>
            <a:pPr lvl="1"/>
            <a:r>
              <a:rPr lang="en-US" dirty="0" smtClean="0"/>
              <a:t>Agenda Item 2b</a:t>
            </a:r>
          </a:p>
          <a:p>
            <a:r>
              <a:rPr lang="en-US" dirty="0" smtClean="0"/>
              <a:t>Agenda Item 3</a:t>
            </a:r>
          </a:p>
          <a:p>
            <a:pPr marL="685766" marR="0" lvl="1"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3a</a:t>
            </a:r>
          </a:p>
          <a:p>
            <a:pPr marL="685766" marR="0" lvl="1"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3b</a:t>
            </a:r>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8"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10" name="Pentagon 9"/>
          <p:cNvSpPr>
            <a:spLocks noChangeAspect="1"/>
          </p:cNvSpPr>
          <p:nvPr userDrawn="1"/>
        </p:nvSpPr>
        <p:spPr>
          <a:xfrm>
            <a:off x="9" y="0"/>
            <a:ext cx="3228985" cy="5148072"/>
          </a:xfrm>
          <a:prstGeom prst="homePlate">
            <a:avLst>
              <a:gd name="adj" fmla="val 3235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3000" spc="-60">
                <a:solidFill>
                  <a:srgbClr val="BB0E3D"/>
                </a:solidFill>
                <a:latin typeface="+mj-lt"/>
                <a:cs typeface="SapientSansBold"/>
              </a:defRPr>
            </a:lvl1pPr>
          </a:lstStyle>
          <a:p>
            <a:pPr lvl="0"/>
            <a:r>
              <a:rPr lang="en-US" dirty="0" smtClean="0"/>
              <a:t>Section title</a:t>
            </a:r>
            <a:endParaRPr lang="en-US" dirty="0"/>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800" b="0" i="1" spc="75">
                <a:solidFill>
                  <a:schemeClr val="accent3"/>
                </a:solidFill>
                <a:latin typeface="+mn-lt"/>
                <a:cs typeface="SapientCentroSlab-Light"/>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smtClean="0"/>
              <a:t>Subtitle goes here</a:t>
            </a:r>
            <a:endParaRPr lang="en-US" dirty="0"/>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7" y="4864608"/>
            <a:ext cx="1916887" cy="182880"/>
          </a:xfrm>
          <a:prstGeom prst="rect">
            <a:avLst/>
          </a:prstGeom>
        </p:spPr>
      </p:pic>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71"/>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7"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6" name="Content Placeholder 2"/>
          <p:cNvSpPr>
            <a:spLocks noGrp="1"/>
          </p:cNvSpPr>
          <p:nvPr>
            <p:ph sz="quarter" idx="11"/>
          </p:nvPr>
        </p:nvSpPr>
        <p:spPr>
          <a:xfrm>
            <a:off x="493787"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2"/>
          </p:nvPr>
        </p:nvSpPr>
        <p:spPr>
          <a:xfrm>
            <a:off x="4762068" y="1069975"/>
            <a:ext cx="3897313" cy="3600450"/>
          </a:xfrm>
        </p:spPr>
        <p:txBody>
          <a:bodyPr anchor="ctr"/>
          <a:lstStyle>
            <a:lvl1pPr marL="0" indent="0" algn="ctr">
              <a:buFontTx/>
              <a:buNone/>
              <a:defRPr/>
            </a:lvl1pPr>
          </a:lstStyle>
          <a:p>
            <a:pPr lvl="0"/>
            <a:r>
              <a:rPr lang="en-US" smtClean="0"/>
              <a:t>Click to edit Master text styles</a:t>
            </a:r>
          </a:p>
        </p:txBody>
      </p:sp>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40"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a:solidFill>
                <a:srgbClr val="7F7F7F"/>
              </a:solidFill>
              <a:latin typeface="Calibri" panose="020F0502020204030204"/>
              <a:cs typeface="SapientSansRegular"/>
            </a:endParaRPr>
          </a:p>
        </p:txBody>
      </p:sp>
      <p:sp>
        <p:nvSpPr>
          <p:cNvPr id="5" name="Content Placeholder 4"/>
          <p:cNvSpPr>
            <a:spLocks noGrp="1"/>
          </p:cNvSpPr>
          <p:nvPr>
            <p:ph sz="quarter" idx="12"/>
          </p:nvPr>
        </p:nvSpPr>
        <p:spPr>
          <a:xfrm>
            <a:off x="4762057" y="1069975"/>
            <a:ext cx="3897313" cy="3600450"/>
          </a:xfrm>
        </p:spPr>
        <p:txBody>
          <a:bodyPr anchor="ctr"/>
          <a:lstStyle>
            <a:lvl1pPr marL="0" indent="0" algn="ctr">
              <a:buFontTx/>
              <a:buNone/>
              <a:defRPr/>
            </a:lvl1pPr>
          </a:lstStyle>
          <a:p>
            <a:pPr lvl="0"/>
            <a:r>
              <a:rPr lang="en-US"/>
              <a:t>Edit Master text styles</a:t>
            </a:r>
          </a:p>
        </p:txBody>
      </p:sp>
      <p:sp>
        <p:nvSpPr>
          <p:cNvPr id="6" name="Content Placeholder 2"/>
          <p:cNvSpPr>
            <a:spLocks noGrp="1"/>
          </p:cNvSpPr>
          <p:nvPr>
            <p:ph sz="quarter" idx="11"/>
          </p:nvPr>
        </p:nvSpPr>
        <p:spPr>
          <a:xfrm>
            <a:off x="493778" y="1069975"/>
            <a:ext cx="4108387" cy="3600450"/>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3"/>
            <a:ext cx="8165592" cy="317395"/>
          </a:xfrm>
        </p:spPr>
        <p:txBody>
          <a:bodyPr lIns="0" tIns="0" rIns="0" bIns="0" anchor="b">
            <a:noAutofit/>
          </a:bodyPr>
          <a:lstStyle>
            <a:lvl1pPr>
              <a:lnSpc>
                <a:spcPct val="90000"/>
              </a:lnSpc>
              <a:defRPr sz="1350" baseline="0">
                <a:solidFill>
                  <a:srgbClr val="123E57"/>
                </a:solidFill>
                <a:latin typeface="+mj-lt"/>
                <a:cs typeface="SapientSansBold"/>
              </a:defRPr>
            </a:lvl1pPr>
          </a:lstStyle>
          <a:p>
            <a:r>
              <a:rPr lang="en-US" dirty="0" smtClean="0"/>
              <a:t>Slide title</a:t>
            </a:r>
            <a:endParaRPr lang="en-US" dirty="0"/>
          </a:p>
        </p:txBody>
      </p:sp>
      <p:sp>
        <p:nvSpPr>
          <p:cNvPr id="9" name="Text Box 14"/>
          <p:cNvSpPr txBox="1">
            <a:spLocks noChangeArrowheads="1"/>
          </p:cNvSpPr>
          <p:nvPr userDrawn="1"/>
        </p:nvSpPr>
        <p:spPr bwMode="auto">
          <a:xfrm>
            <a:off x="8647118" y="4934468"/>
            <a:ext cx="307975" cy="13716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934468"/>
            <a:ext cx="1916888" cy="137160"/>
          </a:xfrm>
          <a:prstGeom prst="rect">
            <a:avLst/>
          </a:prstGeom>
        </p:spPr>
      </p:pic>
      <p:sp>
        <p:nvSpPr>
          <p:cNvPr id="3" name="Content Placeholder 2"/>
          <p:cNvSpPr>
            <a:spLocks noGrp="1"/>
          </p:cNvSpPr>
          <p:nvPr>
            <p:ph sz="quarter" idx="11"/>
          </p:nvPr>
        </p:nvSpPr>
        <p:spPr>
          <a:xfrm>
            <a:off x="481521" y="1069975"/>
            <a:ext cx="816559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60"/>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a:solidFill>
                <a:srgbClr val="7F7F7F"/>
              </a:solidFill>
              <a:latin typeface="Calibri" panose="020F0502020204030204"/>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8" cy="182880"/>
          </a:xfrm>
          <a:prstGeom prst="rect">
            <a:avLst/>
          </a:prstGeom>
        </p:spPr>
      </p:pic>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sp>
        <p:nvSpPr>
          <p:cNvPr id="8" name="Pentagon 7"/>
          <p:cNvSpPr/>
          <p:nvPr userDrawn="1"/>
        </p:nvSpPr>
        <p:spPr>
          <a:xfrm>
            <a:off x="1"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pPr>
            <a:endParaRPr lang="en-US">
              <a:solidFill>
                <a:prstClr val="white"/>
              </a:solidFill>
            </a:endParaRPr>
          </a:p>
        </p:txBody>
      </p:sp>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3818" y="2133604"/>
            <a:ext cx="3119501" cy="85217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3626" y="1990726"/>
            <a:ext cx="1162050" cy="1162050"/>
          </a:xfrm>
          <a:prstGeom prst="rect">
            <a:avLst/>
          </a:prstGeom>
        </p:spPr>
      </p:pic>
      <p:sp>
        <p:nvSpPr>
          <p:cNvPr id="9" name="TextBox 13"/>
          <p:cNvSpPr txBox="1">
            <a:spLocks noChangeArrowheads="1"/>
          </p:cNvSpPr>
          <p:nvPr userDrawn="1"/>
        </p:nvSpPr>
        <p:spPr bwMode="auto">
          <a:xfrm>
            <a:off x="2616546" y="4356101"/>
            <a:ext cx="394742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5783" eaLnBrk="1" fontAlgn="auto" hangingPunct="1">
              <a:spcBef>
                <a:spcPts val="0"/>
              </a:spcBef>
              <a:spcAft>
                <a:spcPts val="0"/>
              </a:spcAft>
              <a:defRPr/>
            </a:pPr>
            <a:r>
              <a:rPr lang="en-US" sz="1200" b="1" dirty="0" err="1" smtClean="0">
                <a:solidFill>
                  <a:prstClr val="white"/>
                </a:solidFill>
                <a:latin typeface="Arial" charset="0"/>
              </a:rPr>
              <a:t>www.cancer.gov</a:t>
            </a:r>
            <a:r>
              <a:rPr lang="en-US" sz="1200" b="1" dirty="0" smtClean="0">
                <a:solidFill>
                  <a:prstClr val="white"/>
                </a:solidFill>
                <a:latin typeface="Arial" charset="0"/>
              </a:rPr>
              <a:t>                 </a:t>
            </a:r>
            <a:r>
              <a:rPr lang="en-US" sz="1200" b="1" dirty="0" err="1" smtClean="0">
                <a:solidFill>
                  <a:prstClr val="white"/>
                </a:solidFill>
                <a:latin typeface="Arial" charset="0"/>
              </a:rPr>
              <a:t>www.cancer.gov</a:t>
            </a:r>
            <a:r>
              <a:rPr lang="en-US" sz="1200" b="1" dirty="0" smtClean="0">
                <a:solidFill>
                  <a:prstClr val="white"/>
                </a:solidFill>
                <a:latin typeface="Arial" charset="0"/>
              </a:rPr>
              <a:t>/</a:t>
            </a:r>
            <a:r>
              <a:rPr lang="en-US" sz="1200" b="1" dirty="0" err="1" smtClean="0">
                <a:solidFill>
                  <a:prstClr val="white"/>
                </a:solidFill>
                <a:latin typeface="Arial" charset="0"/>
              </a:rPr>
              <a:t>espanol</a:t>
            </a:r>
            <a:endParaRPr lang="en-US" sz="1200" b="1" dirty="0" smtClean="0">
              <a:solidFill>
                <a:prstClr val="white"/>
              </a:solidFill>
              <a:latin typeface="Arial" charset="0"/>
            </a:endParaRPr>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2" y="445024"/>
            <a:ext cx="8520599" cy="57269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3" name="Shape 33"/>
          <p:cNvSpPr txBox="1">
            <a:spLocks noGrp="1"/>
          </p:cNvSpPr>
          <p:nvPr>
            <p:ph type="body" idx="1"/>
          </p:nvPr>
        </p:nvSpPr>
        <p:spPr>
          <a:xfrm>
            <a:off x="311702" y="1152476"/>
            <a:ext cx="8520599" cy="3416399"/>
          </a:xfrm>
          <a:prstGeom prst="rect">
            <a:avLst/>
          </a:prstGeom>
          <a:noFill/>
          <a:ln>
            <a:noFill/>
          </a:ln>
        </p:spPr>
        <p:txBody>
          <a:bodyPr lIns="91425" tIns="91425" rIns="91425" bIns="91425" anchor="t" anchorCtr="0"/>
          <a:lstStyle>
            <a:lvl1pPr marL="257175" marR="0" lvl="0" indent="-104775" algn="l" rtl="0">
              <a:spcBef>
                <a:spcPts val="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57213" marR="0" lvl="1" indent="-80963" algn="l" rtl="0">
              <a:spcBef>
                <a:spcPts val="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spcBef>
                <a:spcPts val="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8472458" y="4663217"/>
            <a:ext cx="548699" cy="393599"/>
          </a:xfrm>
          <a:prstGeom prst="rect">
            <a:avLst/>
          </a:prstGeom>
          <a:noFill/>
          <a:ln>
            <a:noFill/>
          </a:ln>
        </p:spPr>
        <p:txBody>
          <a:bodyPr lIns="91425" tIns="91425" rIns="91425" bIns="91425" anchor="ctr" anchorCtr="0">
            <a:noAutofit/>
          </a:bodyPr>
          <a:lstStyle/>
          <a:p>
            <a:pPr>
              <a:buClr>
                <a:srgbClr val="888888"/>
              </a:buClr>
              <a:buSzPct val="25000"/>
            </a:pPr>
            <a:fld id="{00000000-1234-1234-1234-123412341234}" type="slidenum">
              <a:rPr lang="en-US" smtClean="0">
                <a:solidFill>
                  <a:srgbClr val="888888"/>
                </a:solidFill>
                <a:ea typeface="Calibri"/>
                <a:cs typeface="Calibri"/>
                <a:sym typeface="Calibri"/>
              </a:rPr>
              <a:pPr>
                <a:buClr>
                  <a:srgbClr val="888888"/>
                </a:buClr>
                <a:buSzPct val="25000"/>
              </a:pPr>
              <a:t>‹#›</a:t>
            </a:fld>
            <a:endParaRPr lang="en-US">
              <a:solidFill>
                <a:srgbClr val="888888"/>
              </a:solidFill>
              <a:ea typeface="Calibri"/>
              <a:cs typeface="Calibri"/>
              <a:sym typeface="Calibri"/>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Red">
    <p:bg>
      <p:bgPr>
        <a:solidFill>
          <a:schemeClr val="tx2"/>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entagon 7"/>
          <p:cNvSpPr/>
          <p:nvPr userDrawn="1"/>
        </p:nvSpPr>
        <p:spPr>
          <a:xfrm>
            <a:off x="0"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33813" y="2133601"/>
            <a:ext cx="3119501" cy="85217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33626" y="1990725"/>
            <a:ext cx="1162050" cy="1162050"/>
          </a:xfrm>
          <a:prstGeom prst="rect">
            <a:avLst/>
          </a:prstGeom>
        </p:spPr>
      </p:pic>
      <p:sp>
        <p:nvSpPr>
          <p:cNvPr id="9" name="TextBox 13"/>
          <p:cNvSpPr txBox="1">
            <a:spLocks noChangeArrowheads="1"/>
          </p:cNvSpPr>
          <p:nvPr userDrawn="1"/>
        </p:nvSpPr>
        <p:spPr bwMode="auto">
          <a:xfrm>
            <a:off x="1996889" y="4356100"/>
            <a:ext cx="518673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dirty="0" err="1" smtClean="0">
                <a:solidFill>
                  <a:schemeClr val="bg1"/>
                </a:solidFill>
                <a:latin typeface="Arial" charset="0"/>
              </a:rPr>
              <a:t>www.cancer.gov</a:t>
            </a:r>
            <a:r>
              <a:rPr lang="en-US" sz="1600" b="1" dirty="0" smtClean="0">
                <a:solidFill>
                  <a:schemeClr val="bg1"/>
                </a:solidFill>
                <a:latin typeface="Arial" charset="0"/>
              </a:rPr>
              <a:t>                 </a:t>
            </a:r>
            <a:r>
              <a:rPr lang="en-US" sz="1600" b="1" dirty="0" err="1" smtClean="0">
                <a:solidFill>
                  <a:schemeClr val="bg1"/>
                </a:solidFill>
                <a:latin typeface="Arial" charset="0"/>
              </a:rPr>
              <a:t>www.cancer.gov</a:t>
            </a:r>
            <a:r>
              <a:rPr lang="en-US" sz="1600" b="1" dirty="0" smtClean="0">
                <a:solidFill>
                  <a:schemeClr val="bg1"/>
                </a:solidFill>
                <a:latin typeface="Arial" charset="0"/>
              </a:rPr>
              <a:t>/</a:t>
            </a:r>
            <a:r>
              <a:rPr lang="en-US" sz="1600" b="1" dirty="0" err="1" smtClean="0">
                <a:solidFill>
                  <a:schemeClr val="bg1"/>
                </a:solidFill>
                <a:latin typeface="Arial" charset="0"/>
              </a:rPr>
              <a:t>espanol</a:t>
            </a:r>
            <a:endParaRPr lang="en-US" sz="1600" b="1" dirty="0" smtClean="0">
              <a:solidFill>
                <a:schemeClr val="bg1"/>
              </a:solidFill>
              <a:latin typeface="Arial" charset="0"/>
            </a:endParaRPr>
          </a:p>
        </p:txBody>
      </p:sp>
    </p:spTree>
    <p:extLst>
      <p:ext uri="{BB962C8B-B14F-4D97-AF65-F5344CB8AC3E}">
        <p14:creationId xmlns:p14="http://schemas.microsoft.com/office/powerpoint/2010/main" val="16784584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07" name="Rectangle 11"/>
          <p:cNvSpPr>
            <a:spLocks noGrp="1" noChangeArrowheads="1"/>
          </p:cNvSpPr>
          <p:nvPr>
            <p:ph type="ctrTitle" sz="quarter"/>
          </p:nvPr>
        </p:nvSpPr>
        <p:spPr>
          <a:xfrm>
            <a:off x="1600200" y="1085850"/>
            <a:ext cx="7162800" cy="1485900"/>
          </a:xfrm>
        </p:spPr>
        <p:txBody>
          <a:bodyPr/>
          <a:lstStyle>
            <a:lvl1pPr>
              <a:defRPr sz="6000"/>
            </a:lvl1pPr>
          </a:lstStyle>
          <a:p>
            <a:r>
              <a:rPr lang="en-US" smtClean="0"/>
              <a:t>Click to edit Master title style</a:t>
            </a:r>
            <a:endParaRPr lang="en-US"/>
          </a:p>
        </p:txBody>
      </p:sp>
    </p:spTree>
    <p:extLst>
      <p:ext uri="{BB962C8B-B14F-4D97-AF65-F5344CB8AC3E}">
        <p14:creationId xmlns:p14="http://schemas.microsoft.com/office/powerpoint/2010/main" val="2992596935"/>
      </p:ext>
    </p:extLst>
  </p:cSld>
  <p:clrMapOvr>
    <a:masterClrMapping/>
  </p:clrMapOvr>
  <p:transition spd="slow">
    <p:wipe/>
  </p:transition>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07" name="Rectangle 1035"/>
          <p:cNvSpPr>
            <a:spLocks noGrp="1" noChangeArrowheads="1"/>
          </p:cNvSpPr>
          <p:nvPr>
            <p:ph type="ctrTitle" sz="quarter"/>
          </p:nvPr>
        </p:nvSpPr>
        <p:spPr>
          <a:xfrm>
            <a:off x="1524000" y="1085850"/>
            <a:ext cx="7239000" cy="1485900"/>
          </a:xfrm>
        </p:spPr>
        <p:txBody>
          <a:bodyPr/>
          <a:lstStyle>
            <a:lvl1pPr>
              <a:defRPr sz="6400"/>
            </a:lvl1pPr>
          </a:lstStyle>
          <a:p>
            <a:r>
              <a:rPr lang="en-US" smtClean="0"/>
              <a:t>Click to edit Master title style</a:t>
            </a:r>
            <a:endParaRPr lang="en-US"/>
          </a:p>
        </p:txBody>
      </p:sp>
    </p:spTree>
    <p:extLst>
      <p:ext uri="{BB962C8B-B14F-4D97-AF65-F5344CB8AC3E}">
        <p14:creationId xmlns:p14="http://schemas.microsoft.com/office/powerpoint/2010/main" val="56943345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ue Section Break ALT">
    <p:spTree>
      <p:nvGrpSpPr>
        <p:cNvPr id="1" name=""/>
        <p:cNvGrpSpPr/>
        <p:nvPr/>
      </p:nvGrpSpPr>
      <p:grpSpPr>
        <a:xfrm>
          <a:off x="0" y="0"/>
          <a:ext cx="0" cy="0"/>
          <a:chOff x="0" y="0"/>
          <a:chExt cx="0" cy="0"/>
        </a:xfrm>
      </p:grpSpPr>
      <p:sp>
        <p:nvSpPr>
          <p:cNvPr id="4" name="Pentagon 3"/>
          <p:cNvSpPr/>
          <p:nvPr userDrawn="1"/>
        </p:nvSpPr>
        <p:spPr>
          <a:xfrm>
            <a:off x="1525588" y="0"/>
            <a:ext cx="2870200" cy="51435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Pentagon 4"/>
          <p:cNvSpPr/>
          <p:nvPr userDrawn="1"/>
        </p:nvSpPr>
        <p:spPr>
          <a:xfrm>
            <a:off x="0" y="0"/>
            <a:ext cx="3227388" cy="51435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8" descr="NCI-Logo-White-Knoc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57191" y="4758929"/>
            <a:ext cx="2395537"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395470" y="1817370"/>
            <a:ext cx="4062728" cy="1371600"/>
          </a:xfrm>
        </p:spPr>
        <p:txBody>
          <a:bodyPr anchor="b">
            <a:noAutofit/>
          </a:bodyPr>
          <a:lstStyle>
            <a:lvl1pPr algn="r">
              <a:defRPr sz="3600" spc="-80" baseline="0">
                <a:solidFill>
                  <a:schemeClr val="accent1"/>
                </a:solidFill>
                <a:latin typeface="+mj-lt"/>
                <a:cs typeface="SapientSansBold"/>
              </a:defRPr>
            </a:lvl1pPr>
          </a:lstStyle>
          <a:p>
            <a:pPr lvl="0"/>
            <a:r>
              <a:rPr lang="en-US" smtClean="0"/>
              <a:t>Click to edit Master title style</a:t>
            </a:r>
            <a:endParaRPr lang="en-US" dirty="0"/>
          </a:p>
        </p:txBody>
      </p:sp>
      <p:sp>
        <p:nvSpPr>
          <p:cNvPr id="9" name="Subtitle 2"/>
          <p:cNvSpPr>
            <a:spLocks noGrp="1"/>
          </p:cNvSpPr>
          <p:nvPr>
            <p:ph type="subTitle" idx="1"/>
          </p:nvPr>
        </p:nvSpPr>
        <p:spPr>
          <a:xfrm>
            <a:off x="4395472" y="3257550"/>
            <a:ext cx="4056421" cy="514350"/>
          </a:xfrm>
        </p:spPr>
        <p:txBody>
          <a:bodyPr>
            <a:noAutofit/>
          </a:bodyPr>
          <a:lstStyle>
            <a:lvl1pPr marL="0" indent="0" algn="r">
              <a:buNone/>
              <a:defRPr sz="1700" b="0" i="1" spc="100">
                <a:solidFill>
                  <a:schemeClr val="tx1"/>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2674601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entagon 12"/>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smtClean="0"/>
              <a:t>Agenda</a:t>
            </a:r>
            <a:endParaRPr lang="en-US" dirty="0"/>
          </a:p>
        </p:txBody>
      </p:sp>
      <p:sp>
        <p:nvSpPr>
          <p:cNvPr id="7"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smtClean="0"/>
              <a:t>Agenda Item 1</a:t>
            </a:r>
          </a:p>
          <a:p>
            <a:pPr lvl="1"/>
            <a:r>
              <a:rPr lang="en-US" dirty="0" smtClean="0"/>
              <a:t>Agenda Item 1a</a:t>
            </a:r>
          </a:p>
          <a:p>
            <a:pPr lvl="1"/>
            <a:r>
              <a:rPr lang="en-US" dirty="0" smtClean="0"/>
              <a:t>Agenda Item 1b</a:t>
            </a:r>
          </a:p>
          <a:p>
            <a:r>
              <a:rPr lang="en-US" dirty="0" smtClean="0"/>
              <a:t>Agenda Item 2</a:t>
            </a:r>
          </a:p>
          <a:p>
            <a:pPr lvl="1"/>
            <a:r>
              <a:rPr lang="en-US" dirty="0" smtClean="0"/>
              <a:t>Agenda Item 2a</a:t>
            </a:r>
          </a:p>
          <a:p>
            <a:pPr lvl="1"/>
            <a:r>
              <a:rPr lang="en-US" dirty="0" smtClean="0"/>
              <a:t>Agenda Item 2b</a:t>
            </a:r>
          </a:p>
          <a:p>
            <a:r>
              <a:rPr lang="en-US" dirty="0" smtClean="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3b</a:t>
            </a:r>
          </a:p>
        </p:txBody>
      </p:sp>
    </p:spTree>
    <p:extLst>
      <p:ext uri="{BB962C8B-B14F-4D97-AF65-F5344CB8AC3E}">
        <p14:creationId xmlns:p14="http://schemas.microsoft.com/office/powerpoint/2010/main" val="985284671"/>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7D40B280-3BA6-481B-A6E2-02E3FDB30D3D}" type="slidenum">
              <a:rPr lang="en-US" altLang="en-US"/>
              <a:pPr>
                <a:defRPr/>
              </a:pPr>
              <a:t>‹#›</a:t>
            </a:fld>
            <a:endParaRPr lang="en-US" altLang="en-US"/>
          </a:p>
        </p:txBody>
      </p:sp>
    </p:spTree>
    <p:extLst>
      <p:ext uri="{BB962C8B-B14F-4D97-AF65-F5344CB8AC3E}">
        <p14:creationId xmlns:p14="http://schemas.microsoft.com/office/powerpoint/2010/main" val="335334863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23AE8-899C-834D-B73E-F558D72D2E27}"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B1BE-C874-214C-A57F-0C7FB3B3B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41468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24"/>
          <p:cNvSpPr>
            <a:spLocks noChangeArrowheads="1"/>
          </p:cNvSpPr>
          <p:nvPr/>
        </p:nvSpPr>
        <p:spPr bwMode="auto">
          <a:xfrm>
            <a:off x="0" y="0"/>
            <a:ext cx="9144000" cy="950119"/>
          </a:xfrm>
          <a:prstGeom prst="rect">
            <a:avLst/>
          </a:prstGeom>
          <a:solidFill>
            <a:srgbClr val="1C5E8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685800">
              <a:defRPr/>
            </a:pPr>
            <a:endParaRPr lang="en-US" altLang="en-US" sz="1800" smtClean="0">
              <a:solidFill>
                <a:srgbClr val="000000"/>
              </a:solidFill>
              <a:latin typeface="Arial" pitchFamily="34" charset="0"/>
              <a:ea typeface="ＭＳ Ｐゴシック" pitchFamily="34" charset="-128"/>
            </a:endParaRPr>
          </a:p>
        </p:txBody>
      </p:sp>
      <p:sp>
        <p:nvSpPr>
          <p:cNvPr id="5" name="Rectangle 32"/>
          <p:cNvSpPr>
            <a:spLocks noChangeArrowheads="1"/>
          </p:cNvSpPr>
          <p:nvPr/>
        </p:nvSpPr>
        <p:spPr bwMode="auto">
          <a:xfrm>
            <a:off x="9151939" y="4604147"/>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pPr defTabSz="685800" eaLnBrk="0" hangingPunct="0">
              <a:defRPr/>
            </a:pPr>
            <a:endParaRPr lang="en-US" altLang="en-US" sz="1800" dirty="0" smtClean="0">
              <a:solidFill>
                <a:srgbClr val="000000"/>
              </a:solidFill>
              <a:latin typeface="Arial" pitchFamily="34" charset="0"/>
              <a:cs typeface="MS PGothic" charset="0"/>
            </a:endParaRPr>
          </a:p>
        </p:txBody>
      </p:sp>
      <p:cxnSp>
        <p:nvCxnSpPr>
          <p:cNvPr id="6" name="Straight Connector 5"/>
          <p:cNvCxnSpPr>
            <a:cxnSpLocks noChangeShapeType="1"/>
          </p:cNvCxnSpPr>
          <p:nvPr userDrawn="1"/>
        </p:nvCxnSpPr>
        <p:spPr bwMode="auto">
          <a:xfrm>
            <a:off x="0" y="938213"/>
            <a:ext cx="9144000" cy="0"/>
          </a:xfrm>
          <a:prstGeom prst="line">
            <a:avLst/>
          </a:prstGeom>
          <a:noFill/>
          <a:ln w="25400">
            <a:solidFill>
              <a:schemeClr val="bg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4" name="Content Placeholder 13"/>
          <p:cNvSpPr>
            <a:spLocks noGrp="1"/>
          </p:cNvSpPr>
          <p:nvPr>
            <p:ph sz="quarter" idx="12"/>
          </p:nvPr>
        </p:nvSpPr>
        <p:spPr>
          <a:xfrm>
            <a:off x="457200" y="1238174"/>
            <a:ext cx="8229600" cy="3019425"/>
          </a:xfrm>
        </p:spPr>
        <p:txBody>
          <a:bodyPr/>
          <a:lstStyle>
            <a:lvl2pPr marL="383381" indent="-170260">
              <a:buSzPct val="100000"/>
              <a:buFont typeface="Lucida Grande"/>
              <a:buChar char="–"/>
              <a:defRPr/>
            </a:lvl2pPr>
            <a:lvl3pPr marL="639366" indent="-170260">
              <a:buClr>
                <a:schemeClr val="accent3"/>
              </a:buClr>
              <a:buFont typeface="Arial"/>
              <a:buChar char="•"/>
              <a:defRPr/>
            </a:lvl3pPr>
            <a:lvl4pPr marL="902494" indent="-170260">
              <a:buFont typeface="Lucida Grande"/>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Rectangle 2"/>
          <p:cNvSpPr>
            <a:spLocks noGrp="1" noChangeArrowheads="1"/>
          </p:cNvSpPr>
          <p:nvPr>
            <p:ph type="title"/>
          </p:nvPr>
        </p:nvSpPr>
        <p:spPr bwMode="auto">
          <a:xfrm>
            <a:off x="457200" y="0"/>
            <a:ext cx="8229600" cy="928468"/>
          </a:xfrm>
          <a:prstGeom prst="rect">
            <a:avLst/>
          </a:prstGeom>
          <a:noFill/>
          <a:ln w="9525">
            <a:noFill/>
            <a:miter lim="800000"/>
            <a:headEnd/>
            <a:tailEnd/>
          </a:ln>
        </p:spPr>
        <p:txBody>
          <a:bodyPr/>
          <a:lstStyle/>
          <a:p>
            <a:pPr lvl="0"/>
            <a:r>
              <a:rPr lang="en-US" dirty="0"/>
              <a:t>Click to edit Master title style</a:t>
            </a:r>
          </a:p>
        </p:txBody>
      </p:sp>
      <p:sp>
        <p:nvSpPr>
          <p:cNvPr id="7" name="Slide Number Placeholder 4"/>
          <p:cNvSpPr>
            <a:spLocks noGrp="1"/>
          </p:cNvSpPr>
          <p:nvPr>
            <p:ph type="sldNum" sz="quarter" idx="13"/>
          </p:nvPr>
        </p:nvSpPr>
        <p:spPr>
          <a:xfrm flipH="1">
            <a:off x="8534400" y="4780360"/>
            <a:ext cx="355600" cy="146447"/>
          </a:xfrm>
        </p:spPr>
        <p:txBody>
          <a:bodyPr/>
          <a:lstStyle>
            <a:lvl1pPr eaLnBrk="1" hangingPunct="1">
              <a:defRPr smtClean="0">
                <a:cs typeface="Arial" charset="0"/>
              </a:defRPr>
            </a:lvl1pPr>
          </a:lstStyle>
          <a:p>
            <a:pPr>
              <a:defRPr/>
            </a:pPr>
            <a:fld id="{94212CE4-2364-4E48-B6F3-1FEF3AAE2501}" type="slidenum">
              <a:rPr lang="en-US"/>
              <a:pPr>
                <a:defRPr/>
              </a:pPr>
              <a:t>‹#›</a:t>
            </a:fld>
            <a:endParaRPr lang="en-US"/>
          </a:p>
        </p:txBody>
      </p:sp>
    </p:spTree>
    <p:extLst>
      <p:ext uri="{BB962C8B-B14F-4D97-AF65-F5344CB8AC3E}">
        <p14:creationId xmlns:p14="http://schemas.microsoft.com/office/powerpoint/2010/main" val="172788818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6" y="4829177"/>
            <a:ext cx="307975" cy="116681"/>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pitchFamily="34" charset="0"/>
                <a:ea typeface="MS PGothic" pitchFamily="34" charset="-128"/>
              </a:defRPr>
            </a:lvl1pPr>
            <a:lvl2pPr marL="742950" indent="-285750" defTabSz="912813" eaLnBrk="0" hangingPunct="0">
              <a:tabLst>
                <a:tab pos="11025188" algn="r"/>
              </a:tabLst>
              <a:defRPr sz="2400">
                <a:solidFill>
                  <a:schemeClr val="tx1"/>
                </a:solidFill>
                <a:latin typeface="Calibri" pitchFamily="34" charset="0"/>
                <a:ea typeface="MS PGothic" pitchFamily="34" charset="-128"/>
              </a:defRPr>
            </a:lvl2pPr>
            <a:lvl3pPr marL="1143000" indent="-228600" defTabSz="912813" eaLnBrk="0" hangingPunct="0">
              <a:tabLst>
                <a:tab pos="11025188" algn="r"/>
              </a:tabLst>
              <a:defRPr sz="2400">
                <a:solidFill>
                  <a:schemeClr val="tx1"/>
                </a:solidFill>
                <a:latin typeface="Calibri" pitchFamily="34" charset="0"/>
                <a:ea typeface="MS PGothic" pitchFamily="34" charset="-128"/>
              </a:defRPr>
            </a:lvl3pPr>
            <a:lvl4pPr marL="1600200" indent="-228600" defTabSz="912813" eaLnBrk="0" hangingPunct="0">
              <a:tabLst>
                <a:tab pos="11025188" algn="r"/>
              </a:tabLst>
              <a:defRPr sz="2400">
                <a:solidFill>
                  <a:schemeClr val="tx1"/>
                </a:solidFill>
                <a:latin typeface="Calibri" pitchFamily="34" charset="0"/>
                <a:ea typeface="MS PGothic" pitchFamily="34" charset="-128"/>
              </a:defRPr>
            </a:lvl4pPr>
            <a:lvl5pPr marL="2057400" indent="-228600" defTabSz="912813" eaLnBrk="0" hangingPunct="0">
              <a:tabLst>
                <a:tab pos="11025188" algn="r"/>
              </a:tabLst>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pitchFamily="34" charset="0"/>
                <a:ea typeface="MS PGothic" pitchFamily="34" charset="-128"/>
              </a:defRPr>
            </a:lvl9pPr>
          </a:lstStyle>
          <a:p>
            <a:pPr algn="r">
              <a:lnSpc>
                <a:spcPct val="101000"/>
              </a:lnSpc>
              <a:spcBef>
                <a:spcPct val="50000"/>
              </a:spcBef>
              <a:defRPr/>
            </a:pPr>
            <a:r>
              <a:rPr lang="en-US" altLang="en-US" sz="750" b="1" smtClean="0">
                <a:solidFill>
                  <a:srgbClr val="A0A0A0"/>
                </a:solidFill>
                <a:latin typeface="Arial" pitchFamily="34" charset="0"/>
              </a:rPr>
              <a:t> </a:t>
            </a:r>
            <a:fld id="{A2D716AB-983A-44EE-AF77-065F32867F37}" type="slidenum">
              <a:rPr lang="en-US" altLang="en-US" sz="750" b="1" smtClean="0">
                <a:solidFill>
                  <a:srgbClr val="A0A0A0"/>
                </a:solidFill>
                <a:latin typeface="Arial" pitchFamily="34" charset="0"/>
              </a:rPr>
              <a:pPr algn="r">
                <a:lnSpc>
                  <a:spcPct val="101000"/>
                </a:lnSpc>
                <a:spcBef>
                  <a:spcPct val="50000"/>
                </a:spcBef>
                <a:defRPr/>
              </a:pPr>
              <a:t>‹#›</a:t>
            </a:fld>
            <a:endParaRPr lang="en-US" altLang="en-US" sz="750" b="1" smtClean="0">
              <a:solidFill>
                <a:srgbClr val="A0A0A0"/>
              </a:solidFill>
              <a:latin typeface="Arial" pitchFamily="34" charset="0"/>
            </a:endParaRPr>
          </a:p>
        </p:txBody>
      </p:sp>
      <p:grpSp>
        <p:nvGrpSpPr>
          <p:cNvPr id="5" name="Group 7"/>
          <p:cNvGrpSpPr>
            <a:grpSpLocks/>
          </p:cNvGrpSpPr>
          <p:nvPr userDrawn="1"/>
        </p:nvGrpSpPr>
        <p:grpSpPr bwMode="auto">
          <a:xfrm>
            <a:off x="0" y="5088733"/>
            <a:ext cx="9144000" cy="69056"/>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Parallelogram 7"/>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9"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91" y="4758929"/>
            <a:ext cx="239553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93776" y="311659"/>
            <a:ext cx="8165592" cy="317395"/>
          </a:xfrm>
        </p:spPr>
        <p:txBody>
          <a:bodyPr anchor="b">
            <a:noAutofit/>
          </a:bodyPr>
          <a:lstStyle>
            <a:lvl1pPr>
              <a:lnSpc>
                <a:spcPct val="90000"/>
              </a:lnSpc>
              <a:defRPr sz="2700" baseline="0">
                <a:solidFill>
                  <a:srgbClr val="123E57"/>
                </a:solidFill>
                <a:latin typeface="+mj-lt"/>
                <a:cs typeface="SapientSansBold"/>
              </a:defRPr>
            </a:lvl1pPr>
          </a:lstStyle>
          <a:p>
            <a:r>
              <a:rPr lang="en-US" dirty="0" smtClean="0"/>
              <a:t>Click to edit Master title style</a:t>
            </a:r>
            <a:endParaRPr lang="en-US" dirty="0"/>
          </a:p>
        </p:txBody>
      </p:sp>
      <p:sp>
        <p:nvSpPr>
          <p:cNvPr id="14" name="Text Placeholder 2"/>
          <p:cNvSpPr>
            <a:spLocks noGrp="1"/>
          </p:cNvSpPr>
          <p:nvPr>
            <p:ph type="body" sz="quarter" idx="10"/>
          </p:nvPr>
        </p:nvSpPr>
        <p:spPr>
          <a:xfrm>
            <a:off x="487363" y="1069975"/>
            <a:ext cx="8169274" cy="3600450"/>
          </a:xfrm>
        </p:spPr>
        <p:txBody>
          <a:bodyPr>
            <a:noAutofit/>
          </a:bodyPr>
          <a:lstStyle>
            <a:lvl1pPr>
              <a:spcBef>
                <a:spcPts val="900"/>
              </a:spcBef>
              <a:spcAft>
                <a:spcPts val="900"/>
              </a:spcAft>
              <a:defRPr sz="1800">
                <a:solidFill>
                  <a:schemeClr val="tx1">
                    <a:lumMod val="50000"/>
                  </a:schemeClr>
                </a:solidFill>
              </a:defRPr>
            </a:lvl1pPr>
            <a:lvl2pPr>
              <a:spcBef>
                <a:spcPts val="900"/>
              </a:spcBef>
              <a:spcAft>
                <a:spcPts val="900"/>
              </a:spcAft>
              <a:defRPr sz="1800">
                <a:solidFill>
                  <a:schemeClr val="tx1">
                    <a:lumMod val="50000"/>
                  </a:schemeClr>
                </a:solidFill>
              </a:defRPr>
            </a:lvl2pPr>
            <a:lvl3pPr>
              <a:spcBef>
                <a:spcPts val="900"/>
              </a:spcBef>
              <a:spcAft>
                <a:spcPts val="900"/>
              </a:spcAft>
              <a:defRPr sz="1800">
                <a:solidFill>
                  <a:schemeClr val="tx1">
                    <a:lumMod val="50000"/>
                  </a:schemeClr>
                </a:solidFill>
              </a:defRPr>
            </a:lvl3pPr>
            <a:lvl4pPr>
              <a:spcBef>
                <a:spcPts val="900"/>
              </a:spcBef>
              <a:spcAft>
                <a:spcPts val="900"/>
              </a:spcAft>
              <a:defRPr sz="1800">
                <a:solidFill>
                  <a:schemeClr val="tx1">
                    <a:lumMod val="50000"/>
                  </a:schemeClr>
                </a:solidFill>
              </a:defRPr>
            </a:lvl4pPr>
            <a:lvl5pPr>
              <a:spcBef>
                <a:spcPts val="900"/>
              </a:spcBef>
              <a:spcAft>
                <a:spcPts val="900"/>
              </a:spcAft>
              <a:defRPr sz="1800">
                <a:solidFill>
                  <a:schemeClr val="tx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9440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8A6C8-59D7-4462-A495-42E1DF110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29834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8A6C8-59D7-4462-A495-42E1DF11019D}"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7"/>
          <p:cNvSpPr>
            <a:spLocks noGrp="1"/>
          </p:cNvSpPr>
          <p:nvPr>
            <p:ph sz="quarter" idx="11"/>
          </p:nvPr>
        </p:nvSpPr>
        <p:spPr>
          <a:xfrm>
            <a:off x="457200" y="971550"/>
            <a:ext cx="8229600" cy="382905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marL="173831" lvl="0" indent="-173831">
              <a:spcBef>
                <a:spcPts val="450"/>
              </a:spcBef>
              <a:buClr>
                <a:srgbClr val="C00000"/>
              </a:buClr>
              <a:buSzPct val="90000"/>
              <a:buFont typeface="Wingdings" panose="05000000000000000000" pitchFamily="2" charset="2"/>
              <a:buChar char="§"/>
            </a:pPr>
            <a:r>
              <a:rPr lang="en-US" dirty="0" smtClean="0"/>
              <a:t>Click to edit Master text styles</a:t>
            </a:r>
          </a:p>
          <a:p>
            <a:pPr marL="342900" lvl="1" indent="-169069"/>
            <a:r>
              <a:rPr lang="en-US" dirty="0" smtClean="0"/>
              <a:t>Second level</a:t>
            </a:r>
          </a:p>
          <a:p>
            <a:pPr marL="470297" lvl="2" indent="-127397"/>
            <a:r>
              <a:rPr lang="en-US" dirty="0" smtClean="0"/>
              <a:t>Third level</a:t>
            </a:r>
          </a:p>
          <a:p>
            <a:pPr marL="645319" lvl="3" indent="-175022">
              <a:tabLst/>
            </a:pPr>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40808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1"/>
            <a:ext cx="9144000" cy="3851672"/>
          </a:xfrm>
          <a:prstGeom prst="rect">
            <a:avLst/>
          </a:prstGeom>
          <a:solidFill>
            <a:srgbClr val="0B3A6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grpSp>
        <p:nvGrpSpPr>
          <p:cNvPr id="6" name="Group 4"/>
          <p:cNvGrpSpPr>
            <a:grpSpLocks/>
          </p:cNvGrpSpPr>
          <p:nvPr userDrawn="1"/>
        </p:nvGrpSpPr>
        <p:grpSpPr bwMode="auto">
          <a:xfrm>
            <a:off x="5915026" y="298847"/>
            <a:ext cx="2847975" cy="681038"/>
            <a:chOff x="1194" y="3688"/>
            <a:chExt cx="1794" cy="572"/>
          </a:xfrm>
        </p:grpSpPr>
        <p:pic>
          <p:nvPicPr>
            <p:cNvPr id="7" name="Picture 5" descr="T_nih_logo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0" y="3808"/>
              <a:ext cx="605" cy="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T_hhs_logo_2-in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4" y="3688"/>
              <a:ext cx="478" cy="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 descr="nlm_logo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2" y="3743"/>
              <a:ext cx="506" cy="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 name="Rectangle 8"/>
          <p:cNvSpPr>
            <a:spLocks noChangeArrowheads="1"/>
          </p:cNvSpPr>
          <p:nvPr userDrawn="1"/>
        </p:nvSpPr>
        <p:spPr bwMode="auto">
          <a:xfrm>
            <a:off x="227013" y="994351"/>
            <a:ext cx="8653462" cy="646331"/>
          </a:xfrm>
          <a:prstGeom prst="rect">
            <a:avLst/>
          </a:prstGeom>
          <a:noFill/>
          <a:ln w="9525">
            <a:noFill/>
            <a:miter lim="800000"/>
            <a:headEnd/>
            <a:tailEnd/>
          </a:ln>
        </p:spPr>
        <p:txBody>
          <a:bodyPr anchor="b">
            <a:spAutoFit/>
          </a:bodyPr>
          <a:lstStyle/>
          <a:p>
            <a:pPr algn="r" defTabSz="685800" eaLnBrk="0" hangingPunct="0">
              <a:defRPr/>
            </a:pPr>
            <a:r>
              <a:rPr kumimoji="1" lang="en-US" sz="1800" dirty="0">
                <a:solidFill>
                  <a:srgbClr val="FFFFFF"/>
                </a:solidFill>
                <a:effectLst>
                  <a:outerShdw blurRad="38100" dist="38100" dir="2700000" algn="tl">
                    <a:srgbClr val="000000"/>
                  </a:outerShdw>
                </a:effectLst>
                <a:latin typeface="Arial" pitchFamily="34" charset="0"/>
                <a:ea typeface=""/>
                <a:cs typeface=""/>
              </a:rPr>
              <a:t>Lister Hill National Center for Biomedical Communications</a:t>
            </a:r>
            <a:br>
              <a:rPr kumimoji="1" lang="en-US" sz="1800" dirty="0">
                <a:solidFill>
                  <a:srgbClr val="FFFFFF"/>
                </a:solidFill>
                <a:effectLst>
                  <a:outerShdw blurRad="38100" dist="38100" dir="2700000" algn="tl">
                    <a:srgbClr val="000000"/>
                  </a:outerShdw>
                </a:effectLst>
                <a:latin typeface="Arial" pitchFamily="34" charset="0"/>
                <a:ea typeface=""/>
                <a:cs typeface=""/>
              </a:rPr>
            </a:br>
            <a:endParaRPr kumimoji="1" lang="en-US" sz="1800" dirty="0">
              <a:solidFill>
                <a:srgbClr val="FFFFFF"/>
              </a:solidFill>
              <a:effectLst>
                <a:outerShdw blurRad="38100" dist="38100" dir="2700000" algn="tl">
                  <a:srgbClr val="000000"/>
                </a:outerShdw>
              </a:effectLst>
              <a:latin typeface="Arial" pitchFamily="34" charset="0"/>
              <a:ea typeface=""/>
              <a:cs typeface=""/>
            </a:endParaRPr>
          </a:p>
        </p:txBody>
      </p:sp>
      <p:sp>
        <p:nvSpPr>
          <p:cNvPr id="2" name="Title 1"/>
          <p:cNvSpPr>
            <a:spLocks noGrp="1"/>
          </p:cNvSpPr>
          <p:nvPr>
            <p:ph type="ctrTitle"/>
          </p:nvPr>
        </p:nvSpPr>
        <p:spPr>
          <a:xfrm>
            <a:off x="685800" y="2516886"/>
            <a:ext cx="8077200" cy="1255014"/>
          </a:xfrm>
        </p:spPr>
        <p:txBody>
          <a:bodyPr tIns="0" bIns="0" anchor="t">
            <a:normAutofit/>
          </a:bodyPr>
          <a:lstStyle>
            <a:lvl1pPr algn="l">
              <a:defRPr sz="4050" b="1"/>
            </a:lvl1pPr>
            <a:extLst/>
          </a:lstStyle>
          <a:p>
            <a:r>
              <a:rPr lang="en-US" dirty="0"/>
              <a:t>Click to edit Master title style</a:t>
            </a:r>
          </a:p>
        </p:txBody>
      </p:sp>
      <p:sp>
        <p:nvSpPr>
          <p:cNvPr id="3" name="Subtitle 2"/>
          <p:cNvSpPr>
            <a:spLocks noGrp="1"/>
          </p:cNvSpPr>
          <p:nvPr>
            <p:ph type="subTitle" idx="1"/>
          </p:nvPr>
        </p:nvSpPr>
        <p:spPr>
          <a:xfrm>
            <a:off x="685800" y="1371600"/>
            <a:ext cx="8077200" cy="1124712"/>
          </a:xfrm>
        </p:spPr>
        <p:txBody>
          <a:bodyPr lIns="118872" tIns="0" rIns="45720" bIns="0" anchor="b"/>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extLst/>
          </a:lstStyle>
          <a:p>
            <a:r>
              <a:rPr lang="en-US" dirty="0"/>
              <a:t>Click to edit Master subtitle style</a:t>
            </a:r>
          </a:p>
        </p:txBody>
      </p:sp>
    </p:spTree>
    <p:extLst>
      <p:ext uri="{BB962C8B-B14F-4D97-AF65-F5344CB8AC3E}">
        <p14:creationId xmlns:p14="http://schemas.microsoft.com/office/powerpoint/2010/main" val="134321465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450"/>
              </a:spcBef>
              <a:defRPr baseline="0"/>
            </a:lvl1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457200" y="249492"/>
            <a:ext cx="8229600" cy="423267"/>
          </a:xfrm>
          <a:prstGeom prst="rect">
            <a:avLst/>
          </a:prstGeom>
        </p:spPr>
        <p:txBody>
          <a:bodyPr vert="horz" lIns="91440" rIns="45720" rtlCol="0" anchor="ctr">
            <a:noAutofit/>
            <a:scene3d>
              <a:camera prst="orthographicFront"/>
              <a:lightRig rig="threePt" dir="t">
                <a:rot lat="0" lon="0" rev="4800000"/>
              </a:lightRig>
            </a:scene3d>
            <a:sp3d prstMaterial="matte"/>
          </a:bodyPr>
          <a:lstStyle/>
          <a:p>
            <a:r>
              <a:rPr lang="en-US" dirty="0"/>
              <a:t>Click to edit Master title style</a:t>
            </a:r>
          </a:p>
        </p:txBody>
      </p:sp>
    </p:spTree>
    <p:extLst>
      <p:ext uri="{BB962C8B-B14F-4D97-AF65-F5344CB8AC3E}">
        <p14:creationId xmlns:p14="http://schemas.microsoft.com/office/powerpoint/2010/main" val="416686951"/>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p:cNvSpPr/>
          <p:nvPr/>
        </p:nvSpPr>
        <p:spPr bwMode="ltGray">
          <a:xfrm>
            <a:off x="0" y="34529"/>
            <a:ext cx="9144000" cy="1951434"/>
          </a:xfrm>
          <a:prstGeom prst="rect">
            <a:avLst/>
          </a:prstGeom>
          <a:solidFill>
            <a:srgbClr val="0B3A6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4" name="Rectangle 3"/>
          <p:cNvSpPr/>
          <p:nvPr/>
        </p:nvSpPr>
        <p:spPr bwMode="invGray">
          <a:xfrm>
            <a:off x="0" y="1951436"/>
            <a:ext cx="9144000" cy="3452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2" name="Title 1"/>
          <p:cNvSpPr>
            <a:spLocks noGrp="1"/>
          </p:cNvSpPr>
          <p:nvPr>
            <p:ph type="title"/>
          </p:nvPr>
        </p:nvSpPr>
        <p:spPr>
          <a:xfrm>
            <a:off x="482545" y="89154"/>
            <a:ext cx="8215425" cy="1227582"/>
          </a:xfrm>
        </p:spPr>
        <p:txBody>
          <a:bodyPr tIns="0" rIns="91440" bIns="0" anchor="b">
            <a:normAutofit/>
          </a:bodyPr>
          <a:lstStyle>
            <a:lvl1pPr algn="l">
              <a:defRPr sz="3525" b="1" cap="all" baseline="0">
                <a:solidFill>
                  <a:schemeClr val="tx1"/>
                </a:solidFill>
              </a:defRPr>
            </a:lvl1pPr>
            <a:extLst/>
          </a:lstStyle>
          <a:p>
            <a:r>
              <a:rPr lang="en-US" dirty="0"/>
              <a:t>Click to edit Master title style</a:t>
            </a:r>
          </a:p>
        </p:txBody>
      </p:sp>
    </p:spTree>
    <p:extLst>
      <p:ext uri="{BB962C8B-B14F-4D97-AF65-F5344CB8AC3E}">
        <p14:creationId xmlns:p14="http://schemas.microsoft.com/office/powerpoint/2010/main" val="1895497686"/>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0452"/>
            <a:ext cx="4038600" cy="3048692"/>
          </a:xfrm>
        </p:spPr>
        <p:txBody>
          <a:bodyPr lIns="9144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0452"/>
            <a:ext cx="4038600" cy="304869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810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Section Break">
    <p:bg>
      <p:bgPr>
        <a:solidFill>
          <a:schemeClr val="tx2"/>
        </a:solidFill>
        <a:effectLst/>
      </p:bgPr>
    </p:bg>
    <p:spTree>
      <p:nvGrpSpPr>
        <p:cNvPr id="1" name=""/>
        <p:cNvGrpSpPr/>
        <p:nvPr/>
      </p:nvGrpSpPr>
      <p:grpSpPr>
        <a:xfrm>
          <a:off x="0" y="0"/>
          <a:ext cx="0" cy="0"/>
          <a:chOff x="0" y="0"/>
          <a:chExt cx="0" cy="0"/>
        </a:xfrm>
      </p:grpSpPr>
      <p:sp>
        <p:nvSpPr>
          <p:cNvPr id="20" name="Pentagon 19"/>
          <p:cNvSpPr/>
          <p:nvPr userDrawn="1"/>
        </p:nvSpPr>
        <p:spPr>
          <a:xfrm>
            <a:off x="1"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entagon 20"/>
          <p:cNvSpPr/>
          <p:nvPr userDrawn="1"/>
        </p:nvSpPr>
        <p:spPr>
          <a:xfrm>
            <a:off x="1"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3429022"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dirty="0" smtClean="0"/>
              <a:t>Section title</a:t>
            </a:r>
            <a:endParaRPr lang="en-US" dirty="0"/>
          </a:p>
        </p:txBody>
      </p:sp>
      <p:sp>
        <p:nvSpPr>
          <p:cNvPr id="9"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goes here</a:t>
            </a:r>
            <a:endParaRPr lang="en-US" dirty="0"/>
          </a:p>
        </p:txBody>
      </p:sp>
      <p:sp>
        <p:nvSpPr>
          <p:cNvPr id="10"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2" y="4864608"/>
            <a:ext cx="1916887" cy="182880"/>
          </a:xfrm>
          <a:prstGeom prst="rect">
            <a:avLst/>
          </a:prstGeom>
        </p:spPr>
      </p:pic>
    </p:spTree>
    <p:extLst>
      <p:ext uri="{BB962C8B-B14F-4D97-AF65-F5344CB8AC3E}">
        <p14:creationId xmlns:p14="http://schemas.microsoft.com/office/powerpoint/2010/main" val="304840930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274242"/>
            <a:ext cx="4040188" cy="536516"/>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a:r>
              <a:rPr lang="en-US"/>
              <a:t>Click to edit Master text styles</a:t>
            </a:r>
          </a:p>
        </p:txBody>
      </p:sp>
      <p:sp>
        <p:nvSpPr>
          <p:cNvPr id="4" name="Content Placeholder 3"/>
          <p:cNvSpPr>
            <a:spLocks noGrp="1"/>
          </p:cNvSpPr>
          <p:nvPr>
            <p:ph sz="half" idx="2"/>
          </p:nvPr>
        </p:nvSpPr>
        <p:spPr>
          <a:xfrm>
            <a:off x="457200" y="1837134"/>
            <a:ext cx="4040188" cy="25420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4242"/>
            <a:ext cx="4041775" cy="536516"/>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a:r>
              <a:rPr lang="en-US"/>
              <a:t>Click to edit Master text styles</a:t>
            </a:r>
          </a:p>
        </p:txBody>
      </p:sp>
      <p:sp>
        <p:nvSpPr>
          <p:cNvPr id="6" name="Content Placeholder 5"/>
          <p:cNvSpPr>
            <a:spLocks noGrp="1"/>
          </p:cNvSpPr>
          <p:nvPr>
            <p:ph sz="quarter" idx="4"/>
          </p:nvPr>
        </p:nvSpPr>
        <p:spPr>
          <a:xfrm>
            <a:off x="4645026" y="1837134"/>
            <a:ext cx="4041775" cy="25420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78622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64333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Title 1"/>
          <p:cNvSpPr>
            <a:spLocks noGrp="1"/>
          </p:cNvSpPr>
          <p:nvPr>
            <p:ph type="title"/>
          </p:nvPr>
        </p:nvSpPr>
        <p:spPr>
          <a:xfrm>
            <a:off x="457200" y="249492"/>
            <a:ext cx="8229600" cy="423267"/>
          </a:xfrm>
        </p:spPr>
        <p:txBody>
          <a:bodyPr/>
          <a:lstStyle/>
          <a:p>
            <a:r>
              <a:rPr lang="en-US" dirty="0"/>
              <a:t>Click to edit Master title style</a:t>
            </a:r>
          </a:p>
        </p:txBody>
      </p:sp>
    </p:spTree>
    <p:extLst>
      <p:ext uri="{BB962C8B-B14F-4D97-AF65-F5344CB8AC3E}">
        <p14:creationId xmlns:p14="http://schemas.microsoft.com/office/powerpoint/2010/main" val="199918645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4" y="0"/>
            <a:ext cx="46037" cy="109061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6" name="Rectangle 5"/>
          <p:cNvSpPr/>
          <p:nvPr/>
        </p:nvSpPr>
        <p:spPr bwMode="invGray">
          <a:xfrm>
            <a:off x="2855914" y="0"/>
            <a:ext cx="46037" cy="109061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2" name="Title 1"/>
          <p:cNvSpPr>
            <a:spLocks noGrp="1"/>
          </p:cNvSpPr>
          <p:nvPr>
            <p:ph type="title"/>
          </p:nvPr>
        </p:nvSpPr>
        <p:spPr>
          <a:xfrm>
            <a:off x="167838" y="114300"/>
            <a:ext cx="2523744" cy="733806"/>
          </a:xfrm>
        </p:spPr>
        <p:txBody>
          <a:bodyPr lIns="73152" bIns="0" anchor="b">
            <a:normAutofit/>
            <a:sp3d prstMaterial="matte"/>
          </a:bodyPr>
          <a:lstStyle>
            <a:lvl1pPr algn="l">
              <a:defRPr sz="1500" b="0"/>
            </a:lvl1pPr>
            <a:extLst/>
          </a:lstStyle>
          <a:p>
            <a:r>
              <a:rPr lang="en-US"/>
              <a:t>Click to edit Master title style</a:t>
            </a:r>
          </a:p>
        </p:txBody>
      </p:sp>
      <p:sp>
        <p:nvSpPr>
          <p:cNvPr id="3" name="Content Placeholder 2"/>
          <p:cNvSpPr>
            <a:spLocks noGrp="1"/>
          </p:cNvSpPr>
          <p:nvPr>
            <p:ph idx="1"/>
          </p:nvPr>
        </p:nvSpPr>
        <p:spPr>
          <a:xfrm>
            <a:off x="3019378" y="1307350"/>
            <a:ext cx="5920641" cy="30717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297514"/>
            <a:ext cx="2468880" cy="308163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a:r>
              <a:rPr lang="en-US"/>
              <a:t>Click to edit Master text styles</a:t>
            </a:r>
          </a:p>
        </p:txBody>
      </p:sp>
    </p:spTree>
    <p:extLst>
      <p:ext uri="{BB962C8B-B14F-4D97-AF65-F5344CB8AC3E}">
        <p14:creationId xmlns:p14="http://schemas.microsoft.com/office/powerpoint/2010/main" val="80847938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4" y="0"/>
            <a:ext cx="46037"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6" name="Rectangle 5"/>
          <p:cNvSpPr/>
          <p:nvPr/>
        </p:nvSpPr>
        <p:spPr bwMode="invGray">
          <a:xfrm>
            <a:off x="2855914" y="0"/>
            <a:ext cx="46037"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3" name="Picture Placeholder 2"/>
          <p:cNvSpPr>
            <a:spLocks noGrp="1"/>
          </p:cNvSpPr>
          <p:nvPr>
            <p:ph type="pic" idx="1"/>
          </p:nvPr>
        </p:nvSpPr>
        <p:spPr>
          <a:xfrm>
            <a:off x="2903806" y="1113606"/>
            <a:ext cx="6247397" cy="4029894"/>
          </a:xfrm>
          <a:solidFill>
            <a:schemeClr val="bg2">
              <a:shade val="7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extLst/>
          </a:lstStyle>
          <a:p>
            <a:pPr lvl="0"/>
            <a:r>
              <a:rPr lang="en-US" noProof="0"/>
              <a:t>Click icon to add picture</a:t>
            </a:r>
            <a:endParaRPr lang="en-US" noProof="0" dirty="0"/>
          </a:p>
        </p:txBody>
      </p:sp>
      <p:sp>
        <p:nvSpPr>
          <p:cNvPr id="2" name="Title 1"/>
          <p:cNvSpPr>
            <a:spLocks noGrp="1"/>
          </p:cNvSpPr>
          <p:nvPr>
            <p:ph type="title"/>
          </p:nvPr>
        </p:nvSpPr>
        <p:spPr>
          <a:xfrm>
            <a:off x="164593" y="116586"/>
            <a:ext cx="2525150" cy="733806"/>
          </a:xfrm>
        </p:spPr>
        <p:txBody>
          <a:bodyPr lIns="73152" bIns="0" anchor="b">
            <a:sp3d prstMaterial="matte"/>
          </a:bodyPr>
          <a:lstStyle>
            <a:lvl1pPr algn="l">
              <a:defRPr sz="1500" b="0"/>
            </a:lvl1pPr>
            <a:extLst/>
          </a:lstStyle>
          <a:p>
            <a:r>
              <a:rPr lang="en-US"/>
              <a:t>Click to edit Master title style</a:t>
            </a:r>
          </a:p>
        </p:txBody>
      </p:sp>
      <p:sp>
        <p:nvSpPr>
          <p:cNvPr id="4" name="Text Placeholder 3"/>
          <p:cNvSpPr>
            <a:spLocks noGrp="1"/>
          </p:cNvSpPr>
          <p:nvPr>
            <p:ph type="body" sz="half" idx="2"/>
          </p:nvPr>
        </p:nvSpPr>
        <p:spPr>
          <a:xfrm>
            <a:off x="164592" y="1296162"/>
            <a:ext cx="2468880" cy="3429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a:r>
              <a:rPr lang="en-US"/>
              <a:t>Click to edit Master text styles</a:t>
            </a:r>
          </a:p>
        </p:txBody>
      </p:sp>
      <p:sp>
        <p:nvSpPr>
          <p:cNvPr id="7" name="Date Placeholder 4"/>
          <p:cNvSpPr>
            <a:spLocks noGrp="1"/>
          </p:cNvSpPr>
          <p:nvPr>
            <p:ph type="dt" sz="half" idx="10"/>
          </p:nvPr>
        </p:nvSpPr>
        <p:spPr>
          <a:xfrm>
            <a:off x="165100" y="877491"/>
            <a:ext cx="2522538" cy="151209"/>
          </a:xfrm>
          <a:prstGeom prst="rect">
            <a:avLst/>
          </a:prstGeom>
        </p:spPr>
        <p:txBody>
          <a:bodyPr vert="horz" wrap="square" lIns="91440" tIns="45720" rIns="91440" bIns="45720" numCol="1" anchor="t" anchorCtr="0" compatLnSpc="1">
            <a:prstTxWarp prst="textNoShape">
              <a:avLst/>
            </a:prstTxWarp>
          </a:bodyPr>
          <a:lstStyle>
            <a:lvl1pPr>
              <a:defRPr>
                <a:latin typeface="Corbel" pitchFamily="34" charset="0"/>
              </a:defRPr>
            </a:lvl1pPr>
          </a:lstStyle>
          <a:p>
            <a:pPr defTabSz="685800">
              <a:defRPr/>
            </a:pPr>
            <a:endParaRPr lang="en-US">
              <a:solidFill>
                <a:prstClr val="black"/>
              </a:solidFill>
              <a:ea typeface=""/>
              <a:cs typeface=""/>
            </a:endParaRPr>
          </a:p>
        </p:txBody>
      </p:sp>
      <p:sp>
        <p:nvSpPr>
          <p:cNvPr id="8" name="Footer Placeholder 5"/>
          <p:cNvSpPr>
            <a:spLocks noGrp="1"/>
          </p:cNvSpPr>
          <p:nvPr>
            <p:ph type="ftr" sz="quarter" idx="11"/>
          </p:nvPr>
        </p:nvSpPr>
        <p:spPr>
          <a:xfrm>
            <a:off x="3035301" y="877491"/>
            <a:ext cx="5194300" cy="151209"/>
          </a:xfrm>
          <a:prstGeom prst="rect">
            <a:avLst/>
          </a:prstGeom>
        </p:spPr>
        <p:txBody>
          <a:bodyPr vert="horz" wrap="square" lIns="91440" tIns="45720" rIns="91440" bIns="45720" numCol="1" anchor="t" anchorCtr="0" compatLnSpc="1">
            <a:prstTxWarp prst="textNoShape">
              <a:avLst/>
            </a:prstTxWarp>
          </a:bodyPr>
          <a:lstStyle>
            <a:lvl1pPr>
              <a:defRPr>
                <a:solidFill>
                  <a:srgbClr val="BCBCBC"/>
                </a:solidFill>
                <a:latin typeface="Corbel" pitchFamily="34" charset="0"/>
              </a:defRPr>
            </a:lvl1pPr>
          </a:lstStyle>
          <a:p>
            <a:pPr defTabSz="685800">
              <a:defRPr/>
            </a:pPr>
            <a:endParaRPr lang="en-US">
              <a:ea typeface=""/>
              <a:cs typeface=""/>
            </a:endParaRPr>
          </a:p>
        </p:txBody>
      </p:sp>
      <p:sp>
        <p:nvSpPr>
          <p:cNvPr id="9" name="Slide Number Placeholder 6"/>
          <p:cNvSpPr>
            <a:spLocks noGrp="1"/>
          </p:cNvSpPr>
          <p:nvPr>
            <p:ph type="sldNum" sz="quarter" idx="12"/>
          </p:nvPr>
        </p:nvSpPr>
        <p:spPr>
          <a:xfrm>
            <a:off x="8339138" y="877491"/>
            <a:ext cx="733425" cy="151209"/>
          </a:xfrm>
          <a:prstGeom prst="rect">
            <a:avLst/>
          </a:prstGeom>
        </p:spPr>
        <p:txBody>
          <a:bodyPr vert="horz" wrap="square" lIns="91440" tIns="45720" rIns="91440" bIns="45720" numCol="1" anchor="t" anchorCtr="0" compatLnSpc="1">
            <a:prstTxWarp prst="textNoShape">
              <a:avLst/>
            </a:prstTxWarp>
          </a:bodyPr>
          <a:lstStyle>
            <a:lvl1pPr>
              <a:defRPr>
                <a:latin typeface="Corbel" pitchFamily="34" charset="0"/>
              </a:defRPr>
            </a:lvl1pPr>
          </a:lstStyle>
          <a:p>
            <a:pPr defTabSz="685800">
              <a:defRPr/>
            </a:pPr>
            <a:fld id="{9DB1E4B7-5EEA-464E-9CDE-20595D604380}" type="slidenum">
              <a:rPr lang="en-US" smtClean="0">
                <a:solidFill>
                  <a:prstClr val="black"/>
                </a:solidFill>
                <a:ea typeface=""/>
                <a:cs typeface=""/>
              </a:rPr>
              <a:pPr defTabSz="685800">
                <a:defRPr/>
              </a:pPr>
              <a:t>‹#›</a:t>
            </a:fld>
            <a:endParaRPr lang="en-US">
              <a:solidFill>
                <a:prstClr val="black"/>
              </a:solidFill>
              <a:ea typeface=""/>
              <a:cs typeface=""/>
            </a:endParaRPr>
          </a:p>
        </p:txBody>
      </p:sp>
    </p:spTree>
    <p:extLst>
      <p:ext uri="{BB962C8B-B14F-4D97-AF65-F5344CB8AC3E}">
        <p14:creationId xmlns:p14="http://schemas.microsoft.com/office/powerpoint/2010/main" val="69862563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34912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9" y="0"/>
            <a:ext cx="46037" cy="51435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5" name="Rectangle 4"/>
          <p:cNvSpPr/>
          <p:nvPr/>
        </p:nvSpPr>
        <p:spPr bwMode="ltGray">
          <a:xfrm>
            <a:off x="6648450" y="0"/>
            <a:ext cx="2514600" cy="5143500"/>
          </a:xfrm>
          <a:prstGeom prst="rect">
            <a:avLst/>
          </a:prstGeom>
          <a:solidFill>
            <a:srgbClr val="0B3A6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2" name="Vertical Title 1"/>
          <p:cNvSpPr>
            <a:spLocks noGrp="1"/>
          </p:cNvSpPr>
          <p:nvPr>
            <p:ph type="title" orient="vert"/>
          </p:nvPr>
        </p:nvSpPr>
        <p:spPr>
          <a:xfrm>
            <a:off x="6781800" y="205981"/>
            <a:ext cx="19050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3260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pPr defTabSz="685800"/>
            <a:endParaRPr lang="en-US">
              <a:solidFill>
                <a:prstClr val="black"/>
              </a:solidFill>
              <a:latin typeface="Arial" charset="0"/>
              <a:ea typeface=""/>
              <a:cs typeface=""/>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pPr defTabSz="685800"/>
            <a:endParaRPr lang="en-US">
              <a:solidFill>
                <a:prstClr val="black"/>
              </a:solidFill>
              <a:latin typeface="Arial" charset="0"/>
              <a:ea typeface=""/>
              <a:cs typeface=""/>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pPr defTabSz="685800"/>
            <a:fld id="{32EC7E33-EEF4-4625-A112-F2EF5D20AA38}" type="slidenum">
              <a:rPr lang="en-US" smtClean="0">
                <a:solidFill>
                  <a:prstClr val="black"/>
                </a:solidFill>
                <a:latin typeface="Arial" charset="0"/>
                <a:ea typeface=""/>
                <a:cs typeface=""/>
              </a:rPr>
              <a:pPr defTabSz="685800"/>
              <a:t>‹#›</a:t>
            </a:fld>
            <a:endParaRPr lang="en-US">
              <a:solidFill>
                <a:prstClr val="black"/>
              </a:solidFill>
              <a:latin typeface="Arial" charset="0"/>
              <a:ea typeface=""/>
              <a:cs typeface=""/>
            </a:endParaRPr>
          </a:p>
        </p:txBody>
      </p:sp>
    </p:spTree>
    <p:extLst>
      <p:ext uri="{BB962C8B-B14F-4D97-AF65-F5344CB8AC3E}">
        <p14:creationId xmlns:p14="http://schemas.microsoft.com/office/powerpoint/2010/main" val="321321676"/>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61546"/>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76863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entagon 9"/>
          <p:cNvSpPr>
            <a:spLocks noChangeAspect="1"/>
          </p:cNvSpPr>
          <p:nvPr userDrawn="1"/>
        </p:nvSpPr>
        <p:spPr>
          <a:xfrm>
            <a:off x="4" y="0"/>
            <a:ext cx="3228985" cy="5148072"/>
          </a:xfrm>
          <a:prstGeom prst="homePlate">
            <a:avLst>
              <a:gd name="adj" fmla="val 3235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smtClean="0"/>
              <a:t>Section title</a:t>
            </a:r>
            <a:endParaRPr lang="en-US" dirty="0"/>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goes here</a:t>
            </a:r>
            <a:endParaRPr lang="en-US" dirty="0"/>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2" y="4864608"/>
            <a:ext cx="1916887" cy="182880"/>
          </a:xfrm>
          <a:prstGeom prst="rect">
            <a:avLst/>
          </a:prstGeom>
        </p:spPr>
      </p:pic>
      <p:sp>
        <p:nvSpPr>
          <p:cNvPr id="13"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Tree>
    <p:extLst>
      <p:ext uri="{BB962C8B-B14F-4D97-AF65-F5344CB8AC3E}">
        <p14:creationId xmlns:p14="http://schemas.microsoft.com/office/powerpoint/2010/main" val="2604161242"/>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178449"/>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601680"/>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607969"/>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718501"/>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93292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449933"/>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145452"/>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2746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649839"/>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Red Title Slide">
    <p:bg>
      <p:bgPr>
        <a:solidFill>
          <a:schemeClr val="tx2"/>
        </a:solidFill>
        <a:effectLst/>
      </p:bgPr>
    </p:bg>
    <p:spTree>
      <p:nvGrpSpPr>
        <p:cNvPr id="1" name=""/>
        <p:cNvGrpSpPr/>
        <p:nvPr/>
      </p:nvGrpSpPr>
      <p:grpSpPr>
        <a:xfrm>
          <a:off x="0" y="0"/>
          <a:ext cx="0" cy="0"/>
          <a:chOff x="0" y="0"/>
          <a:chExt cx="0" cy="0"/>
        </a:xfrm>
      </p:grpSpPr>
      <p:sp>
        <p:nvSpPr>
          <p:cNvPr id="12" name="Pentagon 11"/>
          <p:cNvSpPr>
            <a:spLocks noChangeAspect="1"/>
          </p:cNvSpPr>
          <p:nvPr userDrawn="1"/>
        </p:nvSpPr>
        <p:spPr>
          <a:xfrm>
            <a:off x="1166487"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 name="Pentagon 9"/>
          <p:cNvSpPr>
            <a:spLocks noChangeAspect="1"/>
          </p:cNvSpPr>
          <p:nvPr userDrawn="1"/>
        </p:nvSpPr>
        <p:spPr>
          <a:xfrm>
            <a:off x="0" y="0"/>
            <a:ext cx="2872114" cy="5148072"/>
          </a:xfrm>
          <a:prstGeom prst="homePlate">
            <a:avLst>
              <a:gd name="adj" fmla="val 36290"/>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21" name="Rectangle 20"/>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22" name="Title 1"/>
          <p:cNvSpPr>
            <a:spLocks noGrp="1"/>
          </p:cNvSpPr>
          <p:nvPr>
            <p:ph type="ctrTitle" hasCustomPrompt="1"/>
          </p:nvPr>
        </p:nvSpPr>
        <p:spPr>
          <a:xfrm>
            <a:off x="685799" y="1234441"/>
            <a:ext cx="7772400" cy="1370882"/>
          </a:xfrm>
        </p:spPr>
        <p:txBody>
          <a:bodyPr lIns="0" tIns="0" rIns="0" bIns="0" anchor="b">
            <a:noAutofit/>
          </a:bodyPr>
          <a:lstStyle>
            <a:lvl1pPr algn="r">
              <a:defRPr sz="2800" b="0" i="0">
                <a:solidFill>
                  <a:srgbClr val="FFFFFF"/>
                </a:solidFill>
                <a:latin typeface="Arial"/>
                <a:cs typeface="Arial"/>
              </a:defRPr>
            </a:lvl1pPr>
          </a:lstStyle>
          <a:p>
            <a:r>
              <a:rPr lang="en-US" dirty="0" smtClean="0"/>
              <a:t>Title of the presentation</a:t>
            </a:r>
            <a:endParaRPr lang="en-US" dirty="0"/>
          </a:p>
        </p:txBody>
      </p:sp>
      <p:sp>
        <p:nvSpPr>
          <p:cNvPr id="23" name="Subtitle 2"/>
          <p:cNvSpPr>
            <a:spLocks noGrp="1"/>
          </p:cNvSpPr>
          <p:nvPr>
            <p:ph type="subTitle" idx="1" hasCustomPrompt="1"/>
          </p:nvPr>
        </p:nvSpPr>
        <p:spPr>
          <a:xfrm>
            <a:off x="685800" y="2674620"/>
            <a:ext cx="7772400" cy="514782"/>
          </a:xfrm>
        </p:spPr>
        <p:txBody>
          <a:bodyPr lIns="0" tIns="0" rIns="0" bIns="0" anchor="t">
            <a:noAutofit/>
          </a:bodyPr>
          <a:lstStyle>
            <a:lvl1pPr marL="0" indent="0" algn="r">
              <a:buNone/>
              <a:defRPr sz="1400" b="0" i="1" spc="100">
                <a:solidFill>
                  <a:schemeClr val="bg1"/>
                </a:solidFill>
                <a:latin typeface="Arial"/>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Subtitle goes here </a:t>
            </a:r>
            <a:endParaRPr lang="en-US" dirty="0"/>
          </a:p>
        </p:txBody>
      </p:sp>
      <p:pic>
        <p:nvPicPr>
          <p:cNvPr id="2" name="Picture 1" descr="NCI-Logo-Color.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57205" y="4282743"/>
            <a:ext cx="3993515" cy="381000"/>
          </a:xfrm>
          <a:prstGeom prst="rect">
            <a:avLst/>
          </a:prstGeom>
        </p:spPr>
      </p:pic>
      <p:sp>
        <p:nvSpPr>
          <p:cNvPr id="9" name="Date Placeholder 3"/>
          <p:cNvSpPr>
            <a:spLocks noGrp="1"/>
          </p:cNvSpPr>
          <p:nvPr>
            <p:ph type="dt" sz="half" idx="2"/>
          </p:nvPr>
        </p:nvSpPr>
        <p:spPr>
          <a:xfrm>
            <a:off x="6400800" y="4295773"/>
            <a:ext cx="2286000" cy="356616"/>
          </a:xfrm>
          <a:prstGeom prst="rect">
            <a:avLst/>
          </a:prstGeom>
        </p:spPr>
        <p:txBody>
          <a:bodyPr vert="horz" lIns="0" tIns="0" rIns="0" bIns="0" rtlCol="0" anchor="ctr"/>
          <a:lstStyle>
            <a:lvl1pPr algn="r" fontAlgn="auto">
              <a:spcBef>
                <a:spcPts val="0"/>
              </a:spcBef>
              <a:spcAft>
                <a:spcPts val="0"/>
              </a:spcAft>
              <a:defRPr sz="1400" smtClean="0">
                <a:solidFill>
                  <a:srgbClr val="000000"/>
                </a:solidFill>
                <a:latin typeface="+mn-lt"/>
                <a:ea typeface="+mn-ea"/>
                <a:cs typeface="SapientSansRegular"/>
              </a:defRPr>
            </a:lvl1pPr>
          </a:lstStyle>
          <a:p>
            <a:pPr>
              <a:defRPr/>
            </a:pPr>
            <a:fld id="{DEE2CC4A-D4A6-3847-844C-B33A6D47D47C}" type="datetime4">
              <a:rPr lang="en-US"/>
              <a:pPr>
                <a:defRPr/>
              </a:pPr>
              <a:t>April 25, 2017</a:t>
            </a:fld>
            <a:endParaRPr lang="en-US" dirty="0"/>
          </a:p>
        </p:txBody>
      </p:sp>
    </p:spTree>
    <p:extLst>
      <p:ext uri="{BB962C8B-B14F-4D97-AF65-F5344CB8AC3E}">
        <p14:creationId xmlns:p14="http://schemas.microsoft.com/office/powerpoint/2010/main" val="41679962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Red">
    <p:bg>
      <p:bgPr>
        <a:solidFill>
          <a:schemeClr val="tx2"/>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8458198" cy="5143500"/>
          </a:xfrm>
          <a:prstGeom prst="homePlate">
            <a:avLst>
              <a:gd name="adj" fmla="val 20935"/>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entagon 4"/>
          <p:cNvSpPr/>
          <p:nvPr userDrawn="1"/>
        </p:nvSpPr>
        <p:spPr>
          <a:xfrm>
            <a:off x="0" y="0"/>
            <a:ext cx="7289798" cy="5143500"/>
          </a:xfrm>
          <a:prstGeom prst="homePlate">
            <a:avLst>
              <a:gd name="adj" fmla="val 20935"/>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dirty="0" smtClean="0"/>
              <a:t>Vision Quote</a:t>
            </a:r>
            <a:br>
              <a:rPr lang="en-US" dirty="0" smtClean="0"/>
            </a:br>
            <a:r>
              <a:rPr lang="en-US" dirty="0" smtClean="0"/>
              <a:t>“</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fugit </a:t>
            </a:r>
            <a:r>
              <a:rPr lang="en-US" dirty="0" err="1" smtClean="0"/>
              <a:t>liberavisse</a:t>
            </a:r>
            <a:r>
              <a:rPr lang="en-US" dirty="0" smtClean="0"/>
              <a:t> </a:t>
            </a:r>
            <a:br>
              <a:rPr lang="en-US" dirty="0" smtClean="0"/>
            </a:br>
            <a:r>
              <a:rPr lang="en-US" dirty="0" err="1" smtClean="0"/>
              <a:t>nec</a:t>
            </a:r>
            <a:r>
              <a:rPr lang="en-US" dirty="0" smtClean="0"/>
              <a:t> at. </a:t>
            </a:r>
            <a:r>
              <a:rPr lang="en-US" dirty="0" err="1" smtClean="0"/>
              <a:t>Essent</a:t>
            </a:r>
            <a:r>
              <a:rPr lang="en-US" dirty="0" smtClean="0"/>
              <a:t> </a:t>
            </a:r>
            <a:r>
              <a:rPr lang="en-US" dirty="0" err="1" smtClean="0"/>
              <a:t>elaboraret</a:t>
            </a:r>
            <a:r>
              <a:rPr lang="en-US" dirty="0" smtClean="0"/>
              <a:t> </a:t>
            </a:r>
            <a:r>
              <a:rPr lang="en-US" dirty="0" err="1" smtClean="0"/>
              <a:t>conclusionemque</a:t>
            </a:r>
            <a:r>
              <a:rPr lang="en-US" dirty="0" smtClean="0"/>
              <a:t> </a:t>
            </a:r>
            <a:br>
              <a:rPr lang="en-US" dirty="0" smtClean="0"/>
            </a:br>
            <a:r>
              <a:rPr lang="en-US" dirty="0" err="1" smtClean="0"/>
              <a:t>eam</a:t>
            </a:r>
            <a:r>
              <a:rPr lang="en-US" dirty="0" smtClean="0"/>
              <a:t> id. Quo ex </a:t>
            </a:r>
            <a:r>
              <a:rPr lang="en-US" dirty="0" err="1" smtClean="0"/>
              <a:t>laboramus</a:t>
            </a:r>
            <a:r>
              <a:rPr lang="en-US" dirty="0" smtClean="0"/>
              <a:t> </a:t>
            </a:r>
            <a:r>
              <a:rPr lang="en-US" dirty="0" err="1" smtClean="0"/>
              <a:t>accommodare</a:t>
            </a:r>
            <a:r>
              <a:rPr lang="en-US" dirty="0" smtClean="0"/>
              <a:t>, </a:t>
            </a:r>
            <a:br>
              <a:rPr lang="en-US" dirty="0" smtClean="0"/>
            </a:br>
            <a:r>
              <a:rPr lang="en-US" dirty="0" smtClean="0"/>
              <a:t>his </a:t>
            </a:r>
            <a:r>
              <a:rPr lang="en-US" dirty="0" err="1" smtClean="0"/>
              <a:t>falli</a:t>
            </a:r>
            <a:r>
              <a:rPr lang="en-US" dirty="0" smtClean="0"/>
              <a:t> </a:t>
            </a:r>
            <a:r>
              <a:rPr lang="en-US" dirty="0" err="1" smtClean="0"/>
              <a:t>deleniti</a:t>
            </a:r>
            <a:r>
              <a:rPr lang="en-US" dirty="0" smtClean="0"/>
              <a:t> </a:t>
            </a:r>
            <a:r>
              <a:rPr lang="en-US" dirty="0" err="1" smtClean="0"/>
              <a:t>ei</a:t>
            </a:r>
            <a:r>
              <a:rPr lang="en-US" dirty="0" smtClean="0"/>
              <a:t>. </a:t>
            </a:r>
            <a:r>
              <a:rPr lang="en-US" dirty="0" err="1" smtClean="0"/>
              <a:t>Illud</a:t>
            </a:r>
            <a:r>
              <a:rPr lang="en-US" dirty="0" smtClean="0"/>
              <a:t> postulant </a:t>
            </a:r>
            <a:br>
              <a:rPr lang="en-US" dirty="0" smtClean="0"/>
            </a:br>
            <a:r>
              <a:rPr lang="en-US" dirty="0" err="1" smtClean="0"/>
              <a:t>adversarium</a:t>
            </a:r>
            <a:r>
              <a:rPr lang="en-US" dirty="0" smtClean="0"/>
              <a:t> </a:t>
            </a:r>
            <a:r>
              <a:rPr lang="en-US" dirty="0" err="1" smtClean="0"/>
              <a:t>ei</a:t>
            </a:r>
            <a:r>
              <a:rPr lang="en-US" dirty="0" smtClean="0"/>
              <a:t> his.”</a:t>
            </a:r>
          </a:p>
        </p:txBody>
      </p:sp>
      <p:sp>
        <p:nvSpPr>
          <p:cNvPr id="7"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FFFFFF"/>
              </a:solidFill>
              <a:latin typeface="+mn-lt"/>
              <a:cs typeface="SapientSansRegular"/>
            </a:endParaRPr>
          </a:p>
        </p:txBody>
      </p:sp>
      <p:pic>
        <p:nvPicPr>
          <p:cNvPr id="8" name="Picture 7"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2" y="4864608"/>
            <a:ext cx="1916887" cy="182880"/>
          </a:xfrm>
          <a:prstGeom prst="rect">
            <a:avLst/>
          </a:prstGeom>
        </p:spPr>
      </p:pic>
    </p:spTree>
    <p:extLst>
      <p:ext uri="{BB962C8B-B14F-4D97-AF65-F5344CB8AC3E}">
        <p14:creationId xmlns:p14="http://schemas.microsoft.com/office/powerpoint/2010/main" val="23103354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Red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8" y="0"/>
            <a:ext cx="2872114" cy="5148072"/>
          </a:xfrm>
          <a:prstGeom prst="homePlate">
            <a:avLst>
              <a:gd name="adj" fmla="val 36290"/>
            </a:avLst>
          </a:prstGeom>
          <a:solidFill>
            <a:srgbClr val="B1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0" name="Pentagon 9"/>
          <p:cNvSpPr>
            <a:spLocks noChangeAspect="1"/>
          </p:cNvSpPr>
          <p:nvPr userDrawn="1"/>
        </p:nvSpPr>
        <p:spPr>
          <a:xfrm>
            <a:off x="5" y="0"/>
            <a:ext cx="3228985" cy="5148072"/>
          </a:xfrm>
          <a:prstGeom prst="homePlate">
            <a:avLst>
              <a:gd name="adj" fmla="val 32357"/>
            </a:avLst>
          </a:prstGeom>
          <a:solidFill>
            <a:srgbClr val="A70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8" name="Title 1"/>
          <p:cNvSpPr>
            <a:spLocks noGrp="1"/>
          </p:cNvSpPr>
          <p:nvPr>
            <p:ph type="ctrTitle" hasCustomPrompt="1"/>
          </p:nvPr>
        </p:nvSpPr>
        <p:spPr>
          <a:xfrm>
            <a:off x="4395472"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smtClean="0"/>
              <a:t>Section title</a:t>
            </a:r>
            <a:endParaRPr lang="en-US" dirty="0"/>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Subtitle goes here</a:t>
            </a:r>
            <a:endParaRPr lang="en-US" dirty="0"/>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13" y="4864608"/>
            <a:ext cx="1916887" cy="182880"/>
          </a:xfrm>
          <a:prstGeom prst="rect">
            <a:avLst/>
          </a:prstGeom>
        </p:spPr>
      </p:pic>
      <p:sp>
        <p:nvSpPr>
          <p:cNvPr id="13" name="Text Box 14"/>
          <p:cNvSpPr txBox="1">
            <a:spLocks noChangeArrowheads="1"/>
          </p:cNvSpPr>
          <p:nvPr userDrawn="1"/>
        </p:nvSpPr>
        <p:spPr bwMode="auto">
          <a:xfrm>
            <a:off x="8647136"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spTree>
    <p:extLst>
      <p:ext uri="{BB962C8B-B14F-4D97-AF65-F5344CB8AC3E}">
        <p14:creationId xmlns:p14="http://schemas.microsoft.com/office/powerpoint/2010/main" val="789940236"/>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36"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Calibri" panose="020F0502020204030204"/>
                <a:cs typeface="SapientSansRegular"/>
              </a:rPr>
              <a:t> </a:t>
            </a:r>
            <a:fld id="{4225D95B-3580-C74C-AC82-B8FCF626B418}" type="slidenum">
              <a:rPr lang="en-US" sz="1000" b="1" smtClean="0">
                <a:solidFill>
                  <a:srgbClr val="7F7F7F"/>
                </a:solidFill>
                <a:latin typeface="Calibri" panose="020F0502020204030204"/>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Calibri" panose="020F0502020204030204"/>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Tree>
    <p:extLst>
      <p:ext uri="{BB962C8B-B14F-4D97-AF65-F5344CB8AC3E}">
        <p14:creationId xmlns:p14="http://schemas.microsoft.com/office/powerpoint/2010/main" val="877742587"/>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Pentagon 12"/>
          <p:cNvSpPr>
            <a:spLocks noChangeAspect="1"/>
          </p:cNvSpPr>
          <p:nvPr userDrawn="1"/>
        </p:nvSpPr>
        <p:spPr>
          <a:xfrm>
            <a:off x="10626"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smtClean="0"/>
              <a:t>Agenda</a:t>
            </a:r>
            <a:endParaRPr lang="en-US" dirty="0"/>
          </a:p>
        </p:txBody>
      </p:sp>
      <p:sp>
        <p:nvSpPr>
          <p:cNvPr id="7" name="Text Box 14"/>
          <p:cNvSpPr txBox="1">
            <a:spLocks noChangeArrowheads="1"/>
          </p:cNvSpPr>
          <p:nvPr userDrawn="1"/>
        </p:nvSpPr>
        <p:spPr bwMode="auto">
          <a:xfrm>
            <a:off x="8647137"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1"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178" marR="0" indent="-457178" algn="l" defTabSz="457178"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766" marR="0"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smtClean="0"/>
              <a:t>Agenda Item 1</a:t>
            </a:r>
          </a:p>
          <a:p>
            <a:pPr lvl="1"/>
            <a:r>
              <a:rPr lang="en-US" dirty="0" smtClean="0"/>
              <a:t>Agenda Item 1a</a:t>
            </a:r>
          </a:p>
          <a:p>
            <a:pPr lvl="1"/>
            <a:r>
              <a:rPr lang="en-US" dirty="0" smtClean="0"/>
              <a:t>Agenda Item 1b</a:t>
            </a:r>
          </a:p>
          <a:p>
            <a:r>
              <a:rPr lang="en-US" dirty="0" smtClean="0"/>
              <a:t>Agenda Item 2</a:t>
            </a:r>
          </a:p>
          <a:p>
            <a:pPr lvl="1"/>
            <a:r>
              <a:rPr lang="en-US" dirty="0" smtClean="0"/>
              <a:t>Agenda Item 2a</a:t>
            </a:r>
          </a:p>
          <a:p>
            <a:pPr lvl="1"/>
            <a:r>
              <a:rPr lang="en-US" dirty="0" smtClean="0"/>
              <a:t>Agenda Item 2b</a:t>
            </a:r>
          </a:p>
          <a:p>
            <a:r>
              <a:rPr lang="en-US" dirty="0" smtClean="0"/>
              <a:t>Agenda Item 3</a:t>
            </a:r>
          </a:p>
          <a:p>
            <a:pPr marL="685766" marR="0" lvl="1"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3a</a:t>
            </a:r>
          </a:p>
          <a:p>
            <a:pPr marL="685766" marR="0" lvl="1" indent="-228588" algn="l" defTabSz="457178"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smtClean="0"/>
              <a:t>Agenda Item 3b</a:t>
            </a:r>
          </a:p>
        </p:txBody>
      </p:sp>
    </p:spTree>
    <p:extLst>
      <p:ext uri="{BB962C8B-B14F-4D97-AF65-F5344CB8AC3E}">
        <p14:creationId xmlns:p14="http://schemas.microsoft.com/office/powerpoint/2010/main" val="1614643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7F9888D-E1DC-5648-B931-FBD3E94460FA}" type="slidenum">
              <a:rPr lang="en-US"/>
              <a:pPr>
                <a:defRPr/>
              </a:pPr>
              <a:t>‹#›</a:t>
            </a:fld>
            <a:endParaRPr lang="en-US"/>
          </a:p>
        </p:txBody>
      </p:sp>
    </p:spTree>
    <p:extLst>
      <p:ext uri="{BB962C8B-B14F-4D97-AF65-F5344CB8AC3E}">
        <p14:creationId xmlns:p14="http://schemas.microsoft.com/office/powerpoint/2010/main" val="1791683569"/>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31785CE-106E-0841-8B79-351E071B85E4}" type="slidenum">
              <a:rPr lang="en-US"/>
              <a:pPr>
                <a:defRPr/>
              </a:pPr>
              <a:t>‹#›</a:t>
            </a:fld>
            <a:endParaRPr lang="en-US"/>
          </a:p>
        </p:txBody>
      </p:sp>
    </p:spTree>
    <p:extLst>
      <p:ext uri="{BB962C8B-B14F-4D97-AF65-F5344CB8AC3E}">
        <p14:creationId xmlns:p14="http://schemas.microsoft.com/office/powerpoint/2010/main" val="154342651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D984377-5942-7D42-A179-F0696CFFB9F0}" type="slidenum">
              <a:rPr lang="en-US"/>
              <a:pPr>
                <a:defRPr/>
              </a:pPr>
              <a:t>‹#›</a:t>
            </a:fld>
            <a:endParaRPr lang="en-US"/>
          </a:p>
        </p:txBody>
      </p:sp>
    </p:spTree>
    <p:extLst>
      <p:ext uri="{BB962C8B-B14F-4D97-AF65-F5344CB8AC3E}">
        <p14:creationId xmlns:p14="http://schemas.microsoft.com/office/powerpoint/2010/main" val="616169867"/>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5C93DEF-E241-4747-AD89-40C9F0646BC5}" type="slidenum">
              <a:rPr lang="en-US"/>
              <a:pPr>
                <a:defRPr/>
              </a:pPr>
              <a:t>‹#›</a:t>
            </a:fld>
            <a:endParaRPr lang="en-US"/>
          </a:p>
        </p:txBody>
      </p:sp>
    </p:spTree>
    <p:extLst>
      <p:ext uri="{BB962C8B-B14F-4D97-AF65-F5344CB8AC3E}">
        <p14:creationId xmlns:p14="http://schemas.microsoft.com/office/powerpoint/2010/main" val="914074096"/>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8CBB433-0B38-E746-A431-50D3AB51CABF}" type="slidenum">
              <a:rPr lang="en-US"/>
              <a:pPr>
                <a:defRPr/>
              </a:pPr>
              <a:t>‹#›</a:t>
            </a:fld>
            <a:endParaRPr lang="en-US"/>
          </a:p>
        </p:txBody>
      </p:sp>
    </p:spTree>
    <p:extLst>
      <p:ext uri="{BB962C8B-B14F-4D97-AF65-F5344CB8AC3E}">
        <p14:creationId xmlns:p14="http://schemas.microsoft.com/office/powerpoint/2010/main" val="1689649156"/>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DF90759-BBFA-CC41-8FF7-2EDA9AF9D969}" type="slidenum">
              <a:rPr lang="en-US"/>
              <a:pPr>
                <a:defRPr/>
              </a:pPr>
              <a:t>‹#›</a:t>
            </a:fld>
            <a:endParaRPr lang="en-US"/>
          </a:p>
        </p:txBody>
      </p:sp>
    </p:spTree>
    <p:extLst>
      <p:ext uri="{BB962C8B-B14F-4D97-AF65-F5344CB8AC3E}">
        <p14:creationId xmlns:p14="http://schemas.microsoft.com/office/powerpoint/2010/main" val="1542339180"/>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21A7A1-15CC-E64D-8A6C-A6CE315E0550}" type="slidenum">
              <a:rPr lang="en-US"/>
              <a:pPr>
                <a:defRPr/>
              </a:pPr>
              <a:t>‹#›</a:t>
            </a:fld>
            <a:endParaRPr lang="en-US"/>
          </a:p>
        </p:txBody>
      </p:sp>
    </p:spTree>
    <p:extLst>
      <p:ext uri="{BB962C8B-B14F-4D97-AF65-F5344CB8AC3E}">
        <p14:creationId xmlns:p14="http://schemas.microsoft.com/office/powerpoint/2010/main" val="65228687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2"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0068504"/>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3"/>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93AD33E-D8E8-F043-B30F-F97140C1D8E6}" type="slidenum">
              <a:rPr lang="en-US"/>
              <a:pPr>
                <a:defRPr/>
              </a:pPr>
              <a:t>‹#›</a:t>
            </a:fld>
            <a:endParaRPr lang="en-US"/>
          </a:p>
        </p:txBody>
      </p:sp>
    </p:spTree>
    <p:extLst>
      <p:ext uri="{BB962C8B-B14F-4D97-AF65-F5344CB8AC3E}">
        <p14:creationId xmlns:p14="http://schemas.microsoft.com/office/powerpoint/2010/main" val="81111444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7"/>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D18066B-DF5D-114C-BE98-5809DE6920CC}" type="slidenum">
              <a:rPr lang="en-US"/>
              <a:pPr>
                <a:defRPr/>
              </a:pPr>
              <a:t>‹#›</a:t>
            </a:fld>
            <a:endParaRPr lang="en-US"/>
          </a:p>
        </p:txBody>
      </p:sp>
    </p:spTree>
    <p:extLst>
      <p:ext uri="{BB962C8B-B14F-4D97-AF65-F5344CB8AC3E}">
        <p14:creationId xmlns:p14="http://schemas.microsoft.com/office/powerpoint/2010/main" val="1921426803"/>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3145AF7-3BA8-254E-AAE2-FC6D1E26C2FC}" type="slidenum">
              <a:rPr lang="en-US"/>
              <a:pPr>
                <a:defRPr/>
              </a:pPr>
              <a:t>‹#›</a:t>
            </a:fld>
            <a:endParaRPr lang="en-US"/>
          </a:p>
        </p:txBody>
      </p:sp>
    </p:spTree>
    <p:extLst>
      <p:ext uri="{BB962C8B-B14F-4D97-AF65-F5344CB8AC3E}">
        <p14:creationId xmlns:p14="http://schemas.microsoft.com/office/powerpoint/2010/main" val="160119649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72C0BF9-088C-4048-A31D-14753851A104}" type="slidenum">
              <a:rPr lang="en-US"/>
              <a:pPr>
                <a:defRPr/>
              </a:pPr>
              <a:t>‹#›</a:t>
            </a:fld>
            <a:endParaRPr lang="en-US"/>
          </a:p>
        </p:txBody>
      </p:sp>
    </p:spTree>
    <p:extLst>
      <p:ext uri="{BB962C8B-B14F-4D97-AF65-F5344CB8AC3E}">
        <p14:creationId xmlns:p14="http://schemas.microsoft.com/office/powerpoint/2010/main" val="1454278942"/>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457200"/>
            <a:ext cx="77724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0124778-6439-1645-BDCB-EF03C35527C7}" type="slidenum">
              <a:rPr lang="en-US"/>
              <a:pPr>
                <a:defRPr/>
              </a:pPr>
              <a:t>‹#›</a:t>
            </a:fld>
            <a:endParaRPr lang="en-US"/>
          </a:p>
        </p:txBody>
      </p:sp>
    </p:spTree>
    <p:extLst>
      <p:ext uri="{BB962C8B-B14F-4D97-AF65-F5344CB8AC3E}">
        <p14:creationId xmlns:p14="http://schemas.microsoft.com/office/powerpoint/2010/main" val="802866713"/>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7179AF0-3D3C-C847-B25D-3E4596E8324D}" type="slidenum">
              <a:rPr lang="en-US"/>
              <a:pPr>
                <a:defRPr/>
              </a:pPr>
              <a:t>‹#›</a:t>
            </a:fld>
            <a:endParaRPr lang="en-US"/>
          </a:p>
        </p:txBody>
      </p:sp>
    </p:spTree>
    <p:extLst>
      <p:ext uri="{BB962C8B-B14F-4D97-AF65-F5344CB8AC3E}">
        <p14:creationId xmlns:p14="http://schemas.microsoft.com/office/powerpoint/2010/main" val="1492928330"/>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71A8640-986F-B940-9E10-EBC8DA087045}" type="slidenum">
              <a:rPr lang="en-US"/>
              <a:pPr>
                <a:defRPr/>
              </a:pPr>
              <a:t>‹#›</a:t>
            </a:fld>
            <a:endParaRPr lang="en-US"/>
          </a:p>
        </p:txBody>
      </p:sp>
    </p:spTree>
    <p:extLst>
      <p:ext uri="{BB962C8B-B14F-4D97-AF65-F5344CB8AC3E}">
        <p14:creationId xmlns:p14="http://schemas.microsoft.com/office/powerpoint/2010/main" val="825645140"/>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345CDAB-E15D-554D-B15F-4A1469FBAFD9}" type="slidenum">
              <a:rPr lang="en-US"/>
              <a:pPr>
                <a:defRPr/>
              </a:pPr>
              <a:t>‹#›</a:t>
            </a:fld>
            <a:endParaRPr lang="en-US"/>
          </a:p>
        </p:txBody>
      </p:sp>
    </p:spTree>
    <p:extLst>
      <p:ext uri="{BB962C8B-B14F-4D97-AF65-F5344CB8AC3E}">
        <p14:creationId xmlns:p14="http://schemas.microsoft.com/office/powerpoint/2010/main" val="1088247715"/>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F69146E-FA26-ED4D-9CB5-4063CB5977AB}" type="slidenum">
              <a:rPr lang="en-US"/>
              <a:pPr>
                <a:defRPr/>
              </a:pPr>
              <a:t>‹#›</a:t>
            </a:fld>
            <a:endParaRPr lang="en-US"/>
          </a:p>
        </p:txBody>
      </p:sp>
    </p:spTree>
    <p:extLst>
      <p:ext uri="{BB962C8B-B14F-4D97-AF65-F5344CB8AC3E}">
        <p14:creationId xmlns:p14="http://schemas.microsoft.com/office/powerpoint/2010/main" val="822389076"/>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F7B4693-0414-794B-B773-FF372215D859}" type="slidenum">
              <a:rPr lang="en-US"/>
              <a:pPr>
                <a:defRPr/>
              </a:pPr>
              <a:t>‹#›</a:t>
            </a:fld>
            <a:endParaRPr lang="en-US"/>
          </a:p>
        </p:txBody>
      </p:sp>
    </p:spTree>
    <p:extLst>
      <p:ext uri="{BB962C8B-B14F-4D97-AF65-F5344CB8AC3E}">
        <p14:creationId xmlns:p14="http://schemas.microsoft.com/office/powerpoint/2010/main" val="10767964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2"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448895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5C397CA-6AE5-9147-94ED-3AD5D267ED41}" type="slidenum">
              <a:rPr lang="en-US"/>
              <a:pPr>
                <a:defRPr/>
              </a:pPr>
              <a:t>‹#›</a:t>
            </a:fld>
            <a:endParaRPr lang="en-US"/>
          </a:p>
        </p:txBody>
      </p:sp>
    </p:spTree>
    <p:extLst>
      <p:ext uri="{BB962C8B-B14F-4D97-AF65-F5344CB8AC3E}">
        <p14:creationId xmlns:p14="http://schemas.microsoft.com/office/powerpoint/2010/main" val="429074882"/>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C50E264-85A2-C64D-8E82-5822186EDDF7}" type="slidenum">
              <a:rPr lang="en-US"/>
              <a:pPr>
                <a:defRPr/>
              </a:pPr>
              <a:t>‹#›</a:t>
            </a:fld>
            <a:endParaRPr lang="en-US"/>
          </a:p>
        </p:txBody>
      </p:sp>
    </p:spTree>
    <p:extLst>
      <p:ext uri="{BB962C8B-B14F-4D97-AF65-F5344CB8AC3E}">
        <p14:creationId xmlns:p14="http://schemas.microsoft.com/office/powerpoint/2010/main" val="1988720298"/>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3"/>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85730AD-164D-6849-8D32-7CDE0B7BB46B}" type="slidenum">
              <a:rPr lang="en-US"/>
              <a:pPr>
                <a:defRPr/>
              </a:pPr>
              <a:t>‹#›</a:t>
            </a:fld>
            <a:endParaRPr lang="en-US"/>
          </a:p>
        </p:txBody>
      </p:sp>
    </p:spTree>
    <p:extLst>
      <p:ext uri="{BB962C8B-B14F-4D97-AF65-F5344CB8AC3E}">
        <p14:creationId xmlns:p14="http://schemas.microsoft.com/office/powerpoint/2010/main" val="503237959"/>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7"/>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2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009FDA-B824-A245-B9FD-A67866229427}" type="slidenum">
              <a:rPr lang="en-US"/>
              <a:pPr>
                <a:defRPr/>
              </a:pPr>
              <a:t>‹#›</a:t>
            </a:fld>
            <a:endParaRPr lang="en-US"/>
          </a:p>
        </p:txBody>
      </p:sp>
    </p:spTree>
    <p:extLst>
      <p:ext uri="{BB962C8B-B14F-4D97-AF65-F5344CB8AC3E}">
        <p14:creationId xmlns:p14="http://schemas.microsoft.com/office/powerpoint/2010/main" val="78472015"/>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BA8EB9E-98FC-364D-93B1-C32C2C2007B9}" type="slidenum">
              <a:rPr lang="en-US"/>
              <a:pPr>
                <a:defRPr/>
              </a:pPr>
              <a:t>‹#›</a:t>
            </a:fld>
            <a:endParaRPr lang="en-US"/>
          </a:p>
        </p:txBody>
      </p:sp>
    </p:spTree>
    <p:extLst>
      <p:ext uri="{BB962C8B-B14F-4D97-AF65-F5344CB8AC3E}">
        <p14:creationId xmlns:p14="http://schemas.microsoft.com/office/powerpoint/2010/main" val="610395090"/>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3FB9800-E22E-0B4D-8758-94A681F094C3}" type="slidenum">
              <a:rPr lang="en-US"/>
              <a:pPr>
                <a:defRPr/>
              </a:pPr>
              <a:t>‹#›</a:t>
            </a:fld>
            <a:endParaRPr lang="en-US"/>
          </a:p>
        </p:txBody>
      </p:sp>
    </p:spTree>
    <p:extLst>
      <p:ext uri="{BB962C8B-B14F-4D97-AF65-F5344CB8AC3E}">
        <p14:creationId xmlns:p14="http://schemas.microsoft.com/office/powerpoint/2010/main" val="68824470"/>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14" name="Pentagon 13"/>
          <p:cNvSpPr>
            <a:spLocks noChangeAspect="1"/>
          </p:cNvSpPr>
          <p:nvPr userDrawn="1"/>
        </p:nvSpPr>
        <p:spPr>
          <a:xfrm>
            <a:off x="1166486"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5" name="Pentagon 14"/>
          <p:cNvSpPr>
            <a:spLocks noChangeAspect="1"/>
          </p:cNvSpPr>
          <p:nvPr userDrawn="1"/>
        </p:nvSpPr>
        <p:spPr>
          <a:xfrm>
            <a:off x="0" y="0"/>
            <a:ext cx="2872114" cy="5148072"/>
          </a:xfrm>
          <a:prstGeom prst="homePlate">
            <a:avLst>
              <a:gd name="adj" fmla="val 36290"/>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userDrawn="1"/>
        </p:nvSpPr>
        <p:spPr>
          <a:xfrm flipV="1">
            <a:off x="0" y="3776472"/>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a:spLocks noGrp="1"/>
          </p:cNvSpPr>
          <p:nvPr>
            <p:ph type="ctrTitle"/>
          </p:nvPr>
        </p:nvSpPr>
        <p:spPr>
          <a:xfrm>
            <a:off x="685800" y="1228725"/>
            <a:ext cx="7772400" cy="1370882"/>
          </a:xfrm>
        </p:spPr>
        <p:txBody>
          <a:bodyPr lIns="0" tIns="0" rIns="0" bIns="0" anchor="b">
            <a:noAutofit/>
          </a:bodyPr>
          <a:lstStyle>
            <a:lvl1pPr algn="r">
              <a:defRPr sz="2800" b="0" i="0" baseline="0">
                <a:solidFill>
                  <a:srgbClr val="FFFFFF"/>
                </a:solidFill>
                <a:latin typeface="Arial"/>
                <a:cs typeface="Arial"/>
              </a:defRPr>
            </a:lvl1pPr>
          </a:lstStyle>
          <a:p>
            <a:endParaRPr lang="en-US" dirty="0"/>
          </a:p>
        </p:txBody>
      </p:sp>
      <p:sp>
        <p:nvSpPr>
          <p:cNvPr id="11" name="Subtitle 2"/>
          <p:cNvSpPr>
            <a:spLocks noGrp="1"/>
          </p:cNvSpPr>
          <p:nvPr>
            <p:ph type="subTitle" idx="1"/>
          </p:nvPr>
        </p:nvSpPr>
        <p:spPr>
          <a:xfrm>
            <a:off x="685800" y="2674620"/>
            <a:ext cx="7772400" cy="514782"/>
          </a:xfrm>
        </p:spPr>
        <p:txBody>
          <a:bodyPr lIns="0" tIns="0" rIns="0" bIns="0" anchor="t">
            <a:noAutofit/>
          </a:bodyPr>
          <a:lstStyle>
            <a:lvl1pPr marL="0" indent="0" algn="r">
              <a:buNone/>
              <a:defRPr sz="1400" b="0" i="1" spc="1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13" name="Picture 12"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1" y="4282743"/>
            <a:ext cx="3993515" cy="381000"/>
          </a:xfrm>
          <a:prstGeom prst="rect">
            <a:avLst/>
          </a:prstGeom>
        </p:spPr>
      </p:pic>
      <p:sp>
        <p:nvSpPr>
          <p:cNvPr id="9" name="Date Placeholder 3"/>
          <p:cNvSpPr>
            <a:spLocks noGrp="1"/>
          </p:cNvSpPr>
          <p:nvPr>
            <p:ph type="dt" sz="half" idx="2"/>
          </p:nvPr>
        </p:nvSpPr>
        <p:spPr>
          <a:xfrm>
            <a:off x="6400800" y="4295775"/>
            <a:ext cx="2286000" cy="355932"/>
          </a:xfrm>
          <a:prstGeom prst="rect">
            <a:avLst/>
          </a:prstGeom>
        </p:spPr>
        <p:txBody>
          <a:bodyPr vert="horz" lIns="0" tIns="0" rIns="0" bIns="0" rtlCol="0" anchor="ctr"/>
          <a:lstStyle>
            <a:lvl1pPr algn="r" fontAlgn="auto">
              <a:spcBef>
                <a:spcPts val="0"/>
              </a:spcBef>
              <a:spcAft>
                <a:spcPts val="0"/>
              </a:spcAft>
              <a:defRPr sz="1400" smtClean="0">
                <a:solidFill>
                  <a:srgbClr val="000000"/>
                </a:solidFill>
                <a:latin typeface="+mn-lt"/>
                <a:ea typeface="+mn-ea"/>
                <a:cs typeface="SapientSansRegular"/>
              </a:defRPr>
            </a:lvl1pPr>
          </a:lstStyle>
          <a:p>
            <a:pPr>
              <a:defRPr/>
            </a:pPr>
            <a:endParaRPr lang="en-US" dirty="0"/>
          </a:p>
        </p:txBody>
      </p:sp>
    </p:spTree>
    <p:extLst>
      <p:ext uri="{BB962C8B-B14F-4D97-AF65-F5344CB8AC3E}">
        <p14:creationId xmlns:p14="http://schemas.microsoft.com/office/powerpoint/2010/main" val="148220272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177110" y="0"/>
            <a:ext cx="2872114" cy="5148072"/>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 name="Pentagon 12"/>
          <p:cNvSpPr>
            <a:spLocks noChangeAspect="1"/>
          </p:cNvSpPr>
          <p:nvPr userDrawn="1"/>
        </p:nvSpPr>
        <p:spPr>
          <a:xfrm>
            <a:off x="10624" y="0"/>
            <a:ext cx="2872114" cy="5148072"/>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Title 1"/>
          <p:cNvSpPr>
            <a:spLocks noGrp="1"/>
          </p:cNvSpPr>
          <p:nvPr>
            <p:ph type="title" hasCustomPrompt="1"/>
          </p:nvPr>
        </p:nvSpPr>
        <p:spPr>
          <a:xfrm>
            <a:off x="493776" y="1371600"/>
            <a:ext cx="3017520" cy="13716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11" name="Text Placeholder 12"/>
          <p:cNvSpPr>
            <a:spLocks noGrp="1"/>
          </p:cNvSpPr>
          <p:nvPr>
            <p:ph type="body" sz="quarter" idx="11" hasCustomPrompt="1"/>
          </p:nvPr>
        </p:nvSpPr>
        <p:spPr>
          <a:xfrm>
            <a:off x="4334256" y="0"/>
            <a:ext cx="4297680" cy="5148072"/>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1356480229"/>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Pentagon 11"/>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ctrTitle" hasCustomPrompt="1"/>
          </p:nvPr>
        </p:nvSpPr>
        <p:spPr>
          <a:xfrm>
            <a:off x="3429000" y="1817370"/>
            <a:ext cx="5029199" cy="1371600"/>
          </a:xfrm>
        </p:spPr>
        <p:txBody>
          <a:bodyPr lIns="0" tIns="0" rIns="0" bIns="0" anchor="b">
            <a:noAutofit/>
          </a:bodyPr>
          <a:lstStyle>
            <a:lvl1pPr algn="r">
              <a:defRPr sz="28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3257550"/>
            <a:ext cx="5022892" cy="514350"/>
          </a:xfrm>
        </p:spPr>
        <p:txBody>
          <a:bodyPr lIns="0" tIns="0" rIns="0" bIns="0">
            <a:noAutofit/>
          </a:bodyPr>
          <a:lstStyle>
            <a:lvl1pPr marL="0" indent="0" algn="r">
              <a:buNone/>
              <a:defRPr sz="14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Arial"/>
                <a:cs typeface="SapientSansRegular"/>
              </a:rPr>
              <a:t> </a:t>
            </a:r>
            <a:fld id="{4225D95B-3580-C74C-AC82-B8FCF626B418}" type="slidenum">
              <a:rPr lang="en-US" sz="1000" b="1" smtClean="0">
                <a:solidFill>
                  <a:srgbClr val="FFFFFF"/>
                </a:solidFill>
                <a:latin typeface="Arial"/>
                <a:cs typeface="SapientSansRegular"/>
              </a:rPr>
              <a:pPr algn="r" fontAlgn="auto">
                <a:lnSpc>
                  <a:spcPct val="101000"/>
                </a:lnSpc>
                <a:spcBef>
                  <a:spcPct val="50000"/>
                </a:spcBef>
                <a:spcAft>
                  <a:spcPts val="0"/>
                </a:spcAft>
                <a:defRPr/>
              </a:pPr>
              <a:t>‹#›</a:t>
            </a:fld>
            <a:endParaRPr lang="en-US" sz="1000" b="1" dirty="0">
              <a:solidFill>
                <a:srgbClr val="FFFFFF"/>
              </a:solidFill>
              <a:latin typeface="Arial"/>
              <a:cs typeface="SapientSansRegular"/>
            </a:endParaRPr>
          </a:p>
        </p:txBody>
      </p:sp>
      <p:pic>
        <p:nvPicPr>
          <p:cNvPr id="13" name="Picture 12"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7" cy="182880"/>
          </a:xfrm>
          <a:prstGeom prst="rect">
            <a:avLst/>
          </a:prstGeom>
        </p:spPr>
      </p:pic>
    </p:spTree>
    <p:extLst>
      <p:ext uri="{BB962C8B-B14F-4D97-AF65-F5344CB8AC3E}">
        <p14:creationId xmlns:p14="http://schemas.microsoft.com/office/powerpoint/2010/main" val="2110108045"/>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1523357" y="0"/>
            <a:ext cx="2872114" cy="5148072"/>
          </a:xfrm>
          <a:prstGeom prst="homePlate">
            <a:avLst>
              <a:gd name="adj" fmla="val 36290"/>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Pentagon 9"/>
          <p:cNvSpPr>
            <a:spLocks noChangeAspect="1"/>
          </p:cNvSpPr>
          <p:nvPr userDrawn="1"/>
        </p:nvSpPr>
        <p:spPr>
          <a:xfrm>
            <a:off x="0" y="0"/>
            <a:ext cx="3228985" cy="5148072"/>
          </a:xfrm>
          <a:prstGeom prst="homePlate">
            <a:avLst>
              <a:gd name="adj" fmla="val 3235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Title 1"/>
          <p:cNvSpPr>
            <a:spLocks noGrp="1"/>
          </p:cNvSpPr>
          <p:nvPr>
            <p:ph type="ctrTitle" hasCustomPrompt="1"/>
          </p:nvPr>
        </p:nvSpPr>
        <p:spPr>
          <a:xfrm>
            <a:off x="4395471" y="1817370"/>
            <a:ext cx="4062728" cy="1371600"/>
          </a:xfrm>
        </p:spPr>
        <p:txBody>
          <a:bodyPr lIns="0" tIns="0" rIns="0" bIns="0" anchor="b">
            <a:noAutofit/>
          </a:bodyPr>
          <a:lstStyle>
            <a:lvl1pPr algn="r">
              <a:defRPr sz="2800" spc="-80">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1" y="3257550"/>
            <a:ext cx="4056420" cy="514350"/>
          </a:xfrm>
        </p:spPr>
        <p:txBody>
          <a:bodyPr lIns="0" tIns="0" rIns="0" bIns="0">
            <a:noAutofit/>
          </a:bodyPr>
          <a:lstStyle>
            <a:lvl1pPr marL="0" indent="0" algn="r">
              <a:buNone/>
              <a:defRPr sz="14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7" cy="182880"/>
          </a:xfrm>
          <a:prstGeom prst="rect">
            <a:avLst/>
          </a:prstGeom>
        </p:spPr>
      </p:pic>
      <p:sp>
        <p:nvSpPr>
          <p:cNvPr id="1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spTree>
    <p:extLst>
      <p:ext uri="{BB962C8B-B14F-4D97-AF65-F5344CB8AC3E}">
        <p14:creationId xmlns:p14="http://schemas.microsoft.com/office/powerpoint/2010/main" val="210968943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87"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4"/>
          <p:cNvSpPr>
            <a:spLocks noGrp="1"/>
          </p:cNvSpPr>
          <p:nvPr>
            <p:ph sz="quarter" idx="12"/>
          </p:nvPr>
        </p:nvSpPr>
        <p:spPr>
          <a:xfrm>
            <a:off x="4762066" y="1069975"/>
            <a:ext cx="3897313" cy="3600450"/>
          </a:xfrm>
        </p:spPr>
        <p:txBody>
          <a:bodyPr anchor="ct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269399500"/>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Pentagon 7"/>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 Placeholder 8"/>
          <p:cNvSpPr>
            <a:spLocks noGrp="1"/>
          </p:cNvSpPr>
          <p:nvPr>
            <p:ph type="body" sz="quarter" idx="10" hasCustomPrompt="1"/>
          </p:nvPr>
        </p:nvSpPr>
        <p:spPr>
          <a:xfrm>
            <a:off x="685800" y="1371600"/>
            <a:ext cx="7772400" cy="2400300"/>
          </a:xfrm>
        </p:spPr>
        <p:txBody>
          <a:bodyPr anchor="ctr">
            <a:noAutofit/>
          </a:bodyPr>
          <a:lstStyle>
            <a:lvl1pPr marL="0" indent="0" algn="ctr">
              <a:spcAft>
                <a:spcPts val="0"/>
              </a:spcAft>
              <a:buNone/>
              <a:defRPr sz="24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7"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Arial"/>
                <a:cs typeface="SapientSansRegular"/>
              </a:rPr>
              <a:t> </a:t>
            </a:r>
            <a:fld id="{4225D95B-3580-C74C-AC82-B8FCF626B418}" type="slidenum">
              <a:rPr lang="en-US" sz="1000" b="1" smtClean="0">
                <a:solidFill>
                  <a:srgbClr val="FFFFFF"/>
                </a:solidFill>
                <a:latin typeface="Arial"/>
                <a:cs typeface="SapientSansRegular"/>
              </a:rPr>
              <a:pPr algn="r" fontAlgn="auto">
                <a:lnSpc>
                  <a:spcPct val="101000"/>
                </a:lnSpc>
                <a:spcBef>
                  <a:spcPct val="50000"/>
                </a:spcBef>
                <a:spcAft>
                  <a:spcPts val="0"/>
                </a:spcAft>
                <a:defRPr/>
              </a:pPr>
              <a:t>‹#›</a:t>
            </a:fld>
            <a:endParaRPr lang="en-US" sz="1000" b="1" dirty="0">
              <a:solidFill>
                <a:srgbClr val="FFFFFF"/>
              </a:solidFill>
              <a:latin typeface="Arial"/>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4864608"/>
            <a:ext cx="1916887" cy="182880"/>
          </a:xfrm>
          <a:prstGeom prst="rect">
            <a:avLst/>
          </a:prstGeom>
        </p:spPr>
      </p:pic>
    </p:spTree>
    <p:extLst>
      <p:ext uri="{BB962C8B-B14F-4D97-AF65-F5344CB8AC3E}">
        <p14:creationId xmlns:p14="http://schemas.microsoft.com/office/powerpoint/2010/main" val="455227159"/>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3" name="Content Placeholder 2"/>
          <p:cNvSpPr>
            <a:spLocks noGrp="1"/>
          </p:cNvSpPr>
          <p:nvPr>
            <p:ph sz="quarter" idx="11"/>
          </p:nvPr>
        </p:nvSpPr>
        <p:spPr>
          <a:xfrm>
            <a:off x="493776" y="1069975"/>
            <a:ext cx="8165592" cy="36004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3244860"/>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sp>
        <p:nvSpPr>
          <p:cNvPr id="5" name="Content Placeholder 2"/>
          <p:cNvSpPr>
            <a:spLocks noGrp="1"/>
          </p:cNvSpPr>
          <p:nvPr>
            <p:ph sz="quarter" idx="11"/>
          </p:nvPr>
        </p:nvSpPr>
        <p:spPr>
          <a:xfrm>
            <a:off x="493776" y="1069975"/>
            <a:ext cx="8165592" cy="360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9212210"/>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93776" y="1069975"/>
            <a:ext cx="4108387" cy="3600450"/>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Edit Master text styles</a:t>
            </a:r>
          </a:p>
        </p:txBody>
      </p:sp>
    </p:spTree>
    <p:extLst>
      <p:ext uri="{BB962C8B-B14F-4D97-AF65-F5344CB8AC3E}">
        <p14:creationId xmlns:p14="http://schemas.microsoft.com/office/powerpoint/2010/main" val="706711552"/>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sp>
        <p:nvSpPr>
          <p:cNvPr id="5" name="Content Placeholder 4"/>
          <p:cNvSpPr>
            <a:spLocks noGrp="1"/>
          </p:cNvSpPr>
          <p:nvPr>
            <p:ph sz="quarter" idx="12"/>
          </p:nvPr>
        </p:nvSpPr>
        <p:spPr>
          <a:xfrm>
            <a:off x="4762055" y="1069975"/>
            <a:ext cx="3897313" cy="3600450"/>
          </a:xfrm>
        </p:spPr>
        <p:txBody>
          <a:bodyPr anchor="ctr"/>
          <a:lstStyle>
            <a:lvl1pPr marL="0" indent="0" algn="ctr">
              <a:buFontTx/>
              <a:buNone/>
              <a:defRPr/>
            </a:lvl1pPr>
          </a:lstStyle>
          <a:p>
            <a:pPr lvl="0"/>
            <a:r>
              <a:rPr lang="en-US"/>
              <a:t>Edit Master text styles</a:t>
            </a:r>
          </a:p>
        </p:txBody>
      </p:sp>
      <p:sp>
        <p:nvSpPr>
          <p:cNvPr id="6" name="Content Placeholder 2"/>
          <p:cNvSpPr>
            <a:spLocks noGrp="1"/>
          </p:cNvSpPr>
          <p:nvPr>
            <p:ph sz="quarter" idx="11"/>
          </p:nvPr>
        </p:nvSpPr>
        <p:spPr>
          <a:xfrm>
            <a:off x="493776" y="1069975"/>
            <a:ext cx="4108387" cy="3600450"/>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384170"/>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
        <p:nvSpPr>
          <p:cNvPr id="6" name="Content Placeholder 2"/>
          <p:cNvSpPr>
            <a:spLocks noGrp="1"/>
          </p:cNvSpPr>
          <p:nvPr>
            <p:ph sz="quarter" idx="11"/>
          </p:nvPr>
        </p:nvSpPr>
        <p:spPr>
          <a:xfrm>
            <a:off x="4550981" y="1069975"/>
            <a:ext cx="4108387" cy="3600450"/>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Edit Master text styles</a:t>
            </a:r>
          </a:p>
        </p:txBody>
      </p:sp>
    </p:spTree>
    <p:extLst>
      <p:ext uri="{BB962C8B-B14F-4D97-AF65-F5344CB8AC3E}">
        <p14:creationId xmlns:p14="http://schemas.microsoft.com/office/powerpoint/2010/main" val="1195344354"/>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sp>
        <p:nvSpPr>
          <p:cNvPr id="5" name="Content Placeholder 2"/>
          <p:cNvSpPr>
            <a:spLocks noGrp="1"/>
          </p:cNvSpPr>
          <p:nvPr>
            <p:ph sz="quarter" idx="11"/>
          </p:nvPr>
        </p:nvSpPr>
        <p:spPr>
          <a:xfrm>
            <a:off x="4550981" y="1069975"/>
            <a:ext cx="4108387" cy="3600450"/>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069975"/>
            <a:ext cx="3897313" cy="3600450"/>
          </a:xfrm>
        </p:spPr>
        <p:txBody>
          <a:bodyPr anchor="ctr"/>
          <a:lstStyle>
            <a:lvl1pPr marL="0" indent="0" algn="ctr">
              <a:buFontTx/>
              <a:buNone/>
              <a:defRPr/>
            </a:lvl1pPr>
          </a:lstStyle>
          <a:p>
            <a:pPr lvl="0"/>
            <a:r>
              <a:rPr lang="en-US"/>
              <a:t>Edit Master text styles</a:t>
            </a:r>
          </a:p>
        </p:txBody>
      </p:sp>
    </p:spTree>
    <p:extLst>
      <p:ext uri="{BB962C8B-B14F-4D97-AF65-F5344CB8AC3E}">
        <p14:creationId xmlns:p14="http://schemas.microsoft.com/office/powerpoint/2010/main" val="847358202"/>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1408857217"/>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311658"/>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spTree>
    <p:extLst>
      <p:ext uri="{BB962C8B-B14F-4D97-AF65-F5344CB8AC3E}">
        <p14:creationId xmlns:p14="http://schemas.microsoft.com/office/powerpoint/2010/main" val="287154619"/>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864608"/>
            <a:ext cx="1916888" cy="182880"/>
          </a:xfrm>
          <a:prstGeom prst="rect">
            <a:avLst/>
          </a:prstGeom>
        </p:spPr>
      </p:pic>
    </p:spTree>
    <p:extLst>
      <p:ext uri="{BB962C8B-B14F-4D97-AF65-F5344CB8AC3E}">
        <p14:creationId xmlns:p14="http://schemas.microsoft.com/office/powerpoint/2010/main" val="94135723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311669"/>
            <a:ext cx="8165592" cy="317395"/>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smtClean="0"/>
              <a:t>Slide title</a:t>
            </a:r>
            <a:endParaRPr lang="en-US" dirty="0"/>
          </a:p>
        </p:txBody>
      </p:sp>
      <p:sp>
        <p:nvSpPr>
          <p:cNvPr id="14" name="Text Box 14"/>
          <p:cNvSpPr txBox="1">
            <a:spLocks noChangeArrowheads="1"/>
          </p:cNvSpPr>
          <p:nvPr userDrawn="1"/>
        </p:nvSpPr>
        <p:spPr bwMode="auto">
          <a:xfrm>
            <a:off x="8647135"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smtClean="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smtClean="0">
              <a:solidFill>
                <a:srgbClr val="7F7F7F"/>
              </a:solidFill>
              <a:latin typeface="+mn-lt"/>
              <a:cs typeface="SapientSansRegular"/>
            </a:endParaRPr>
          </a:p>
        </p:txBody>
      </p:sp>
      <p:sp>
        <p:nvSpPr>
          <p:cNvPr id="5" name="Content Placeholder 4"/>
          <p:cNvSpPr>
            <a:spLocks noGrp="1"/>
          </p:cNvSpPr>
          <p:nvPr>
            <p:ph sz="quarter" idx="12"/>
          </p:nvPr>
        </p:nvSpPr>
        <p:spPr>
          <a:xfrm>
            <a:off x="4762066" y="1069975"/>
            <a:ext cx="3897313" cy="3600450"/>
          </a:xfrm>
        </p:spPr>
        <p:txBody>
          <a:bodyPr anchor="ctr"/>
          <a:lstStyle>
            <a:lvl1pPr marL="0" indent="0" algn="ctr">
              <a:buFontTx/>
              <a:buNone/>
              <a:defRPr/>
            </a:lvl1pPr>
          </a:lstStyle>
          <a:p>
            <a:pPr lvl="0"/>
            <a:r>
              <a:rPr lang="en-US" smtClean="0"/>
              <a:t>Click to edit Master text styles</a:t>
            </a:r>
          </a:p>
        </p:txBody>
      </p:sp>
      <p:sp>
        <p:nvSpPr>
          <p:cNvPr id="6" name="Content Placeholder 2"/>
          <p:cNvSpPr>
            <a:spLocks noGrp="1"/>
          </p:cNvSpPr>
          <p:nvPr>
            <p:ph sz="quarter" idx="11"/>
          </p:nvPr>
        </p:nvSpPr>
        <p:spPr>
          <a:xfrm>
            <a:off x="493787" y="1069975"/>
            <a:ext cx="4108387" cy="3600450"/>
          </a:xfrm>
        </p:spPr>
        <p:txBody>
          <a:bodyPr num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2465750"/>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4864608"/>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Arial"/>
                <a:cs typeface="SapientSansRegular"/>
              </a:rPr>
              <a:t> </a:t>
            </a:r>
            <a:fld id="{4225D95B-3580-C74C-AC82-B8FCF626B418}" type="slidenum">
              <a:rPr lang="en-US" sz="1000" b="1" smtClean="0">
                <a:solidFill>
                  <a:srgbClr val="7F7F7F"/>
                </a:solidFill>
                <a:latin typeface="Arial"/>
                <a:cs typeface="SapientSansRegular"/>
              </a:rPr>
              <a:pPr algn="r" fontAlgn="auto">
                <a:lnSpc>
                  <a:spcPct val="101000"/>
                </a:lnSpc>
                <a:spcBef>
                  <a:spcPct val="50000"/>
                </a:spcBef>
                <a:spcAft>
                  <a:spcPts val="0"/>
                </a:spcAft>
                <a:defRPr/>
              </a:pPr>
              <a:t>‹#›</a:t>
            </a:fld>
            <a:endParaRPr lang="en-US" sz="1000" b="1" dirty="0">
              <a:solidFill>
                <a:srgbClr val="7F7F7F"/>
              </a:solidFill>
              <a:latin typeface="Arial"/>
              <a:cs typeface="SapientSansRegular"/>
            </a:endParaRPr>
          </a:p>
        </p:txBody>
      </p:sp>
    </p:spTree>
    <p:extLst>
      <p:ext uri="{BB962C8B-B14F-4D97-AF65-F5344CB8AC3E}">
        <p14:creationId xmlns:p14="http://schemas.microsoft.com/office/powerpoint/2010/main" val="1904340861"/>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51435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Pentagon 8"/>
          <p:cNvSpPr/>
          <p:nvPr userDrawn="1"/>
        </p:nvSpPr>
        <p:spPr>
          <a:xfrm>
            <a:off x="0" y="0"/>
            <a:ext cx="7289798" cy="51435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8" name="Picture 7"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sp>
        <p:nvSpPr>
          <p:cNvPr id="10" name="TextBox 13"/>
          <p:cNvSpPr txBox="1">
            <a:spLocks noChangeArrowheads="1"/>
          </p:cNvSpPr>
          <p:nvPr userDrawn="1"/>
        </p:nvSpPr>
        <p:spPr bwMode="auto">
          <a:xfrm>
            <a:off x="1996889" y="4356100"/>
            <a:ext cx="518673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b="1" dirty="0" err="1">
                <a:solidFill>
                  <a:srgbClr val="FFFFFF"/>
                </a:solidFill>
                <a:latin typeface="Arial" charset="0"/>
              </a:rPr>
              <a:t>www.cancer.gov</a:t>
            </a:r>
            <a:r>
              <a:rPr lang="en-US" sz="1600" b="1" dirty="0">
                <a:solidFill>
                  <a:srgbClr val="FFFFFF"/>
                </a:solidFill>
                <a:latin typeface="Arial" charset="0"/>
              </a:rPr>
              <a:t>                 </a:t>
            </a:r>
            <a:r>
              <a:rPr lang="en-US" sz="1600" b="1" dirty="0" err="1">
                <a:solidFill>
                  <a:srgbClr val="FFFFFF"/>
                </a:solidFill>
                <a:latin typeface="Arial" charset="0"/>
              </a:rPr>
              <a:t>www.cancer.gov</a:t>
            </a:r>
            <a:r>
              <a:rPr lang="en-US" sz="1600" b="1" dirty="0">
                <a:solidFill>
                  <a:srgbClr val="FFFFFF"/>
                </a:solidFill>
                <a:latin typeface="Arial" charset="0"/>
              </a:rPr>
              <a:t>/</a:t>
            </a:r>
            <a:r>
              <a:rPr lang="en-US" sz="1600" b="1" dirty="0" err="1">
                <a:solidFill>
                  <a:srgbClr val="FFFFFF"/>
                </a:solidFill>
                <a:latin typeface="Arial" charset="0"/>
              </a:rPr>
              <a:t>espanol</a:t>
            </a:r>
            <a:endParaRPr lang="en-US" sz="1600" b="1" dirty="0">
              <a:solidFill>
                <a:srgbClr val="FFFFFF"/>
              </a:solidFill>
              <a:latin typeface="Arial" charset="0"/>
            </a:endParaRPr>
          </a:p>
        </p:txBody>
      </p:sp>
    </p:spTree>
    <p:extLst>
      <p:ext uri="{BB962C8B-B14F-4D97-AF65-F5344CB8AC3E}">
        <p14:creationId xmlns:p14="http://schemas.microsoft.com/office/powerpoint/2010/main" val="1560346141"/>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D40614-08A1-4B46-B698-27978AA6B9CC}" type="datetimeFigureOut">
              <a:rPr lang="en-US"/>
              <a:pPr/>
              <a:t>4/25/17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A60F8-31A4-4518-AF81-E3ECD111C130}" type="slidenum">
              <a:rPr lang="en-US"/>
              <a:pPr/>
              <a:t>‹#›</a:t>
            </a:fld>
            <a:endParaRPr lang="en-US"/>
          </a:p>
        </p:txBody>
      </p:sp>
    </p:spTree>
    <p:extLst>
      <p:ext uri="{BB962C8B-B14F-4D97-AF65-F5344CB8AC3E}">
        <p14:creationId xmlns:p14="http://schemas.microsoft.com/office/powerpoint/2010/main" val="268145549"/>
      </p:ext>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50AD19-5117-CB44-853C-D728E03058B1}" type="slidenum">
              <a:rPr lang="en-US"/>
              <a:pPr>
                <a:defRPr/>
              </a:pPr>
              <a:t>‹#›</a:t>
            </a:fld>
            <a:endParaRPr lang="en-US"/>
          </a:p>
        </p:txBody>
      </p:sp>
    </p:spTree>
    <p:extLst>
      <p:ext uri="{BB962C8B-B14F-4D97-AF65-F5344CB8AC3E}">
        <p14:creationId xmlns:p14="http://schemas.microsoft.com/office/powerpoint/2010/main" val="893127717"/>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456614" y="4829176"/>
            <a:ext cx="307975" cy="116681"/>
          </a:xfrm>
          <a:prstGeom prst="rect">
            <a:avLst/>
          </a:prstGeom>
          <a:noFill/>
          <a:ln w="9525">
            <a:noFill/>
            <a:miter lim="800000"/>
            <a:headEnd/>
            <a:tailEnd/>
          </a:ln>
          <a:effectLst/>
        </p:spPr>
        <p:txBody>
          <a:bodyPr lIns="0" tIns="0" rIns="0" bIns="0"/>
          <a:lstStyle>
            <a:lvl1pPr defTabSz="912813" eaLnBrk="0" hangingPunct="0">
              <a:tabLst>
                <a:tab pos="11025188" algn="r"/>
              </a:tabLst>
              <a:defRPr>
                <a:solidFill>
                  <a:schemeClr val="tx1"/>
                </a:solidFill>
                <a:latin typeface="Calibri" charset="0"/>
                <a:ea typeface="MS PGothic" charset="0"/>
                <a:cs typeface="MS PGothic" charset="0"/>
              </a:defRPr>
            </a:lvl1pPr>
            <a:lvl2pPr marL="742950" indent="-285750" defTabSz="912813" eaLnBrk="0" hangingPunct="0">
              <a:tabLst>
                <a:tab pos="11025188" algn="r"/>
              </a:tabLst>
              <a:defRPr>
                <a:solidFill>
                  <a:schemeClr val="tx1"/>
                </a:solidFill>
                <a:latin typeface="Calibri" charset="0"/>
                <a:ea typeface="MS PGothic" charset="0"/>
                <a:cs typeface="MS PGothic" charset="0"/>
              </a:defRPr>
            </a:lvl2pPr>
            <a:lvl3pPr marL="1143000" indent="-228600" defTabSz="912813" eaLnBrk="0" hangingPunct="0">
              <a:tabLst>
                <a:tab pos="11025188" algn="r"/>
              </a:tabLst>
              <a:defRPr>
                <a:solidFill>
                  <a:schemeClr val="tx1"/>
                </a:solidFill>
                <a:latin typeface="Calibri" charset="0"/>
                <a:ea typeface="MS PGothic" charset="0"/>
                <a:cs typeface="MS PGothic" charset="0"/>
              </a:defRPr>
            </a:lvl3pPr>
            <a:lvl4pPr marL="1600200" indent="-228600" defTabSz="912813" eaLnBrk="0" hangingPunct="0">
              <a:tabLst>
                <a:tab pos="11025188" algn="r"/>
              </a:tabLst>
              <a:defRPr>
                <a:solidFill>
                  <a:schemeClr val="tx1"/>
                </a:solidFill>
                <a:latin typeface="Calibri" charset="0"/>
                <a:ea typeface="MS PGothic" charset="0"/>
                <a:cs typeface="MS PGothic" charset="0"/>
              </a:defRPr>
            </a:lvl4pPr>
            <a:lvl5pPr marL="2057400" indent="-228600" defTabSz="912813" eaLnBrk="0" hangingPunct="0">
              <a:tabLst>
                <a:tab pos="11025188" algn="r"/>
              </a:tabLst>
              <a:defRPr>
                <a:solidFill>
                  <a:schemeClr val="tx1"/>
                </a:solidFill>
                <a:latin typeface="Calibri" charset="0"/>
                <a:ea typeface="MS PGothic" charset="0"/>
                <a:cs typeface="MS PGothic" charset="0"/>
              </a:defRPr>
            </a:lvl5pPr>
            <a:lvl6pPr marL="2514600" indent="-228600" defTabSz="912813" eaLnBrk="0" fontAlgn="base" hangingPunct="0">
              <a:spcBef>
                <a:spcPct val="0"/>
              </a:spcBef>
              <a:spcAft>
                <a:spcPct val="0"/>
              </a:spcAft>
              <a:tabLst>
                <a:tab pos="11025188" algn="r"/>
              </a:tabLst>
              <a:defRPr>
                <a:solidFill>
                  <a:schemeClr val="tx1"/>
                </a:solidFill>
                <a:latin typeface="Calibri" charset="0"/>
                <a:ea typeface="MS PGothic" charset="0"/>
                <a:cs typeface="MS PGothic" charset="0"/>
              </a:defRPr>
            </a:lvl6pPr>
            <a:lvl7pPr marL="2971800" indent="-228600" defTabSz="912813" eaLnBrk="0" fontAlgn="base" hangingPunct="0">
              <a:spcBef>
                <a:spcPct val="0"/>
              </a:spcBef>
              <a:spcAft>
                <a:spcPct val="0"/>
              </a:spcAft>
              <a:tabLst>
                <a:tab pos="11025188" algn="r"/>
              </a:tabLst>
              <a:defRPr>
                <a:solidFill>
                  <a:schemeClr val="tx1"/>
                </a:solidFill>
                <a:latin typeface="Calibri" charset="0"/>
                <a:ea typeface="MS PGothic" charset="0"/>
                <a:cs typeface="MS PGothic" charset="0"/>
              </a:defRPr>
            </a:lvl7pPr>
            <a:lvl8pPr marL="3429000" indent="-228600" defTabSz="912813" eaLnBrk="0" fontAlgn="base" hangingPunct="0">
              <a:spcBef>
                <a:spcPct val="0"/>
              </a:spcBef>
              <a:spcAft>
                <a:spcPct val="0"/>
              </a:spcAft>
              <a:tabLst>
                <a:tab pos="11025188" algn="r"/>
              </a:tabLst>
              <a:defRPr>
                <a:solidFill>
                  <a:schemeClr val="tx1"/>
                </a:solidFill>
                <a:latin typeface="Calibri" charset="0"/>
                <a:ea typeface="MS PGothic" charset="0"/>
                <a:cs typeface="MS PGothic" charset="0"/>
              </a:defRPr>
            </a:lvl8pPr>
            <a:lvl9pPr marL="3886200" indent="-228600" defTabSz="912813" eaLnBrk="0" fontAlgn="base" hangingPunct="0">
              <a:spcBef>
                <a:spcPct val="0"/>
              </a:spcBef>
              <a:spcAft>
                <a:spcPct val="0"/>
              </a:spcAft>
              <a:tabLst>
                <a:tab pos="11025188" algn="r"/>
              </a:tabLst>
              <a:defRPr>
                <a:solidFill>
                  <a:schemeClr val="tx1"/>
                </a:solidFill>
                <a:latin typeface="Calibri" charset="0"/>
                <a:ea typeface="MS PGothic" charset="0"/>
                <a:cs typeface="MS PGothic" charset="0"/>
              </a:defRPr>
            </a:lvl9pPr>
          </a:lstStyle>
          <a:p>
            <a:pPr algn="r">
              <a:lnSpc>
                <a:spcPct val="101000"/>
              </a:lnSpc>
              <a:spcBef>
                <a:spcPct val="50000"/>
              </a:spcBef>
              <a:defRPr/>
            </a:pPr>
            <a:r>
              <a:rPr lang="en-US" sz="750" b="1" smtClean="0">
                <a:solidFill>
                  <a:srgbClr val="A0A0A0"/>
                </a:solidFill>
                <a:latin typeface="Arial" charset="0"/>
              </a:rPr>
              <a:t> </a:t>
            </a:r>
            <a:fld id="{2D1FF211-586D-6148-9FEE-9A3CC2EE794F}" type="slidenum">
              <a:rPr lang="en-US" sz="750" b="1" smtClean="0">
                <a:solidFill>
                  <a:srgbClr val="A0A0A0"/>
                </a:solidFill>
                <a:latin typeface="Arial" charset="0"/>
              </a:rPr>
              <a:pPr algn="r">
                <a:lnSpc>
                  <a:spcPct val="101000"/>
                </a:lnSpc>
                <a:spcBef>
                  <a:spcPct val="50000"/>
                </a:spcBef>
                <a:defRPr/>
              </a:pPr>
              <a:t>‹#›</a:t>
            </a:fld>
            <a:endParaRPr lang="en-US" sz="750" b="1" smtClean="0">
              <a:solidFill>
                <a:srgbClr val="A0A0A0"/>
              </a:solidFill>
              <a:latin typeface="Arial" charset="0"/>
            </a:endParaRPr>
          </a:p>
        </p:txBody>
      </p:sp>
      <p:grpSp>
        <p:nvGrpSpPr>
          <p:cNvPr id="5" name="Group 7"/>
          <p:cNvGrpSpPr>
            <a:grpSpLocks/>
          </p:cNvGrpSpPr>
          <p:nvPr userDrawn="1"/>
        </p:nvGrpSpPr>
        <p:grpSpPr bwMode="auto">
          <a:xfrm>
            <a:off x="0" y="5088732"/>
            <a:ext cx="9144000" cy="69056"/>
            <a:chOff x="0" y="6207760"/>
            <a:chExt cx="9144000" cy="182880"/>
          </a:xfrm>
        </p:grpSpPr>
        <p:sp>
          <p:nvSpPr>
            <p:cNvPr id="6" name="Rectangle 5"/>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 name="Parallelogram 7"/>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pic>
        <p:nvPicPr>
          <p:cNvPr id="9"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89" y="4758929"/>
            <a:ext cx="2395537" cy="17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a:spLocks noGrp="1"/>
          </p:cNvSpPr>
          <p:nvPr>
            <p:ph type="title"/>
          </p:nvPr>
        </p:nvSpPr>
        <p:spPr>
          <a:xfrm>
            <a:off x="493776" y="311658"/>
            <a:ext cx="8165592" cy="317395"/>
          </a:xfrm>
        </p:spPr>
        <p:txBody>
          <a:bodyPr anchor="b">
            <a:noAutofit/>
          </a:bodyPr>
          <a:lstStyle>
            <a:lvl1pPr>
              <a:lnSpc>
                <a:spcPct val="90000"/>
              </a:lnSpc>
              <a:defRPr sz="2700" baseline="0">
                <a:solidFill>
                  <a:srgbClr val="123E57"/>
                </a:solidFill>
                <a:latin typeface="+mj-lt"/>
                <a:cs typeface="SapientSansBold"/>
              </a:defRPr>
            </a:lvl1pPr>
          </a:lstStyle>
          <a:p>
            <a:r>
              <a:rPr lang="en-US" dirty="0" smtClean="0"/>
              <a:t>Click to edit Master title style</a:t>
            </a:r>
            <a:endParaRPr lang="en-US" dirty="0"/>
          </a:p>
        </p:txBody>
      </p:sp>
      <p:sp>
        <p:nvSpPr>
          <p:cNvPr id="14" name="Text Placeholder 2"/>
          <p:cNvSpPr>
            <a:spLocks noGrp="1"/>
          </p:cNvSpPr>
          <p:nvPr>
            <p:ph type="body" sz="quarter" idx="10"/>
          </p:nvPr>
        </p:nvSpPr>
        <p:spPr>
          <a:xfrm>
            <a:off x="487363" y="1069975"/>
            <a:ext cx="8169274" cy="3600450"/>
          </a:xfrm>
        </p:spPr>
        <p:txBody>
          <a:bodyPr>
            <a:noAutofit/>
          </a:bodyPr>
          <a:lstStyle>
            <a:lvl1pPr>
              <a:spcBef>
                <a:spcPts val="900"/>
              </a:spcBef>
              <a:spcAft>
                <a:spcPts val="900"/>
              </a:spcAft>
              <a:defRPr sz="1800">
                <a:solidFill>
                  <a:schemeClr val="tx1">
                    <a:lumMod val="50000"/>
                  </a:schemeClr>
                </a:solidFill>
              </a:defRPr>
            </a:lvl1pPr>
            <a:lvl2pPr>
              <a:spcBef>
                <a:spcPts val="900"/>
              </a:spcBef>
              <a:spcAft>
                <a:spcPts val="900"/>
              </a:spcAft>
              <a:defRPr sz="1800">
                <a:solidFill>
                  <a:schemeClr val="tx1">
                    <a:lumMod val="50000"/>
                  </a:schemeClr>
                </a:solidFill>
              </a:defRPr>
            </a:lvl2pPr>
            <a:lvl3pPr>
              <a:spcBef>
                <a:spcPts val="900"/>
              </a:spcBef>
              <a:spcAft>
                <a:spcPts val="900"/>
              </a:spcAft>
              <a:defRPr sz="1800">
                <a:solidFill>
                  <a:schemeClr val="tx1">
                    <a:lumMod val="50000"/>
                  </a:schemeClr>
                </a:solidFill>
              </a:defRPr>
            </a:lvl3pPr>
            <a:lvl4pPr>
              <a:spcBef>
                <a:spcPts val="900"/>
              </a:spcBef>
              <a:spcAft>
                <a:spcPts val="900"/>
              </a:spcAft>
              <a:defRPr sz="1800">
                <a:solidFill>
                  <a:schemeClr val="tx1">
                    <a:lumMod val="50000"/>
                  </a:schemeClr>
                </a:solidFill>
              </a:defRPr>
            </a:lvl4pPr>
            <a:lvl5pPr>
              <a:spcBef>
                <a:spcPts val="900"/>
              </a:spcBef>
              <a:spcAft>
                <a:spcPts val="900"/>
              </a:spcAft>
              <a:defRPr sz="1800">
                <a:solidFill>
                  <a:schemeClr val="tx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9536065"/>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cSld name="plots">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8001000" y="1028700"/>
          <a:ext cx="1066800" cy="1196210"/>
        </p:xfrm>
        <a:graphic>
          <a:graphicData uri="http://schemas.openxmlformats.org/drawingml/2006/table">
            <a:tbl>
              <a:tblPr firstRow="1" bandRow="1">
                <a:tableStyleId>{5C22544A-7EE6-4342-B048-85BDC9FD1C3A}</a:tableStyleId>
              </a:tblPr>
              <a:tblGrid>
                <a:gridCol w="3048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tblGrid>
              <a:tr h="228573">
                <a:tc>
                  <a:txBody>
                    <a:bodyPr/>
                    <a:lstStyle/>
                    <a:p>
                      <a:r>
                        <a:rPr lang="en-US" sz="1100" b="0" dirty="0">
                          <a:solidFill>
                            <a:schemeClr val="accent1"/>
                          </a:solidFill>
                          <a:latin typeface="Arial"/>
                          <a:cs typeface="Arial"/>
                        </a:rPr>
                        <a:t>■</a:t>
                      </a:r>
                      <a:endParaRPr lang="en-US" sz="1100" b="0" dirty="0">
                        <a:solidFill>
                          <a:schemeClr val="accent1"/>
                        </a:solidFill>
                      </a:endParaRPr>
                    </a:p>
                  </a:txBody>
                  <a:tcPr marT="34277" marB="34277" anchor="ctr">
                    <a:noFill/>
                  </a:tcPr>
                </a:tc>
                <a:tc>
                  <a:txBody>
                    <a:bodyPr/>
                    <a:lstStyle/>
                    <a:p>
                      <a:r>
                        <a:rPr lang="en-US" sz="1100" b="0" dirty="0">
                          <a:solidFill>
                            <a:schemeClr val="accent1"/>
                          </a:solidFill>
                        </a:rPr>
                        <a:t>White</a:t>
                      </a:r>
                    </a:p>
                  </a:txBody>
                  <a:tcPr marL="0" marR="0" marT="0" marB="0" anchor="ctr">
                    <a:noFill/>
                  </a:tcPr>
                </a:tc>
                <a:extLst>
                  <a:ext uri="{0D108BD9-81ED-4DB2-BD59-A6C34878D82A}">
                    <a16:rowId xmlns:a16="http://schemas.microsoft.com/office/drawing/2014/main" xmlns="" val="10000"/>
                  </a:ext>
                </a:extLst>
              </a:tr>
              <a:tr h="251433">
                <a:tc>
                  <a:txBody>
                    <a:bodyPr/>
                    <a:lstStyle/>
                    <a:p>
                      <a:r>
                        <a:rPr lang="en-US" sz="1200" b="0" dirty="0">
                          <a:solidFill>
                            <a:schemeClr val="accent2"/>
                          </a:solidFill>
                        </a:rPr>
                        <a:t>♦</a:t>
                      </a:r>
                    </a:p>
                  </a:txBody>
                  <a:tcPr marT="34277" marB="34277" anchor="ctr">
                    <a:noFill/>
                  </a:tcPr>
                </a:tc>
                <a:tc>
                  <a:txBody>
                    <a:bodyPr/>
                    <a:lstStyle/>
                    <a:p>
                      <a:r>
                        <a:rPr lang="en-US" sz="1100" b="0" dirty="0">
                          <a:solidFill>
                            <a:schemeClr val="accent2"/>
                          </a:solidFill>
                        </a:rPr>
                        <a:t>Black</a:t>
                      </a:r>
                    </a:p>
                  </a:txBody>
                  <a:tcPr marL="0" marR="0" marT="0" marB="0" anchor="ctr">
                    <a:noFill/>
                  </a:tcPr>
                </a:tc>
                <a:extLst>
                  <a:ext uri="{0D108BD9-81ED-4DB2-BD59-A6C34878D82A}">
                    <a16:rowId xmlns:a16="http://schemas.microsoft.com/office/drawing/2014/main" xmlns="" val="10001"/>
                  </a:ext>
                </a:extLst>
              </a:tr>
              <a:tr h="205713">
                <a:tc>
                  <a:txBody>
                    <a:bodyPr/>
                    <a:lstStyle/>
                    <a:p>
                      <a:r>
                        <a:rPr lang="en-US" sz="900" b="0" dirty="0">
                          <a:solidFill>
                            <a:schemeClr val="accent3"/>
                          </a:solidFill>
                          <a:latin typeface="Arial"/>
                          <a:cs typeface="Arial"/>
                        </a:rPr>
                        <a:t>▲</a:t>
                      </a:r>
                      <a:endParaRPr lang="en-US" sz="900" b="0" dirty="0">
                        <a:solidFill>
                          <a:schemeClr val="accent3"/>
                        </a:solidFill>
                      </a:endParaRPr>
                    </a:p>
                  </a:txBody>
                  <a:tcPr marT="34277" marB="34277" anchor="ctr">
                    <a:noFill/>
                  </a:tcPr>
                </a:tc>
                <a:tc>
                  <a:txBody>
                    <a:bodyPr/>
                    <a:lstStyle/>
                    <a:p>
                      <a:r>
                        <a:rPr lang="en-US" sz="1100" b="0" dirty="0">
                          <a:solidFill>
                            <a:schemeClr val="accent3"/>
                          </a:solidFill>
                        </a:rPr>
                        <a:t>API</a:t>
                      </a:r>
                    </a:p>
                  </a:txBody>
                  <a:tcPr marL="0" marR="0" marT="0" marB="0" anchor="ctr">
                    <a:noFill/>
                  </a:tcPr>
                </a:tc>
                <a:extLst>
                  <a:ext uri="{0D108BD9-81ED-4DB2-BD59-A6C34878D82A}">
                    <a16:rowId xmlns:a16="http://schemas.microsoft.com/office/drawing/2014/main" xmlns="" val="10002"/>
                  </a:ext>
                </a:extLst>
              </a:tr>
              <a:tr h="251433">
                <a:tc>
                  <a:txBody>
                    <a:bodyPr/>
                    <a:lstStyle/>
                    <a:p>
                      <a:r>
                        <a:rPr lang="en-US" sz="1200" b="0" dirty="0">
                          <a:solidFill>
                            <a:srgbClr val="7030A0"/>
                          </a:solidFill>
                        </a:rPr>
                        <a:t>*</a:t>
                      </a:r>
                    </a:p>
                  </a:txBody>
                  <a:tcPr marT="34277" marB="34277" anchor="b">
                    <a:noFill/>
                  </a:tcPr>
                </a:tc>
                <a:tc>
                  <a:txBody>
                    <a:bodyPr/>
                    <a:lstStyle/>
                    <a:p>
                      <a:r>
                        <a:rPr lang="en-US" sz="1100" b="0" dirty="0">
                          <a:solidFill>
                            <a:srgbClr val="7030A0"/>
                          </a:solidFill>
                        </a:rPr>
                        <a:t>AI/AN</a:t>
                      </a:r>
                    </a:p>
                  </a:txBody>
                  <a:tcPr marL="0" marR="0" marT="0" marB="0" anchor="ctr">
                    <a:noFill/>
                  </a:tcPr>
                </a:tc>
                <a:extLst>
                  <a:ext uri="{0D108BD9-81ED-4DB2-BD59-A6C34878D82A}">
                    <a16:rowId xmlns:a16="http://schemas.microsoft.com/office/drawing/2014/main" xmlns="" val="10003"/>
                  </a:ext>
                </a:extLst>
              </a:tr>
              <a:tr h="251433">
                <a:tc>
                  <a:txBody>
                    <a:bodyPr/>
                    <a:lstStyle/>
                    <a:p>
                      <a:r>
                        <a:rPr lang="en-US" sz="1200" b="0" dirty="0">
                          <a:solidFill>
                            <a:schemeClr val="accent5"/>
                          </a:solidFill>
                        </a:rPr>
                        <a:t>●</a:t>
                      </a:r>
                    </a:p>
                  </a:txBody>
                  <a:tcPr marT="34277" marB="34277" anchor="ctr">
                    <a:noFill/>
                  </a:tcPr>
                </a:tc>
                <a:tc>
                  <a:txBody>
                    <a:bodyPr/>
                    <a:lstStyle/>
                    <a:p>
                      <a:r>
                        <a:rPr lang="en-US" sz="1100" b="0" dirty="0">
                          <a:solidFill>
                            <a:schemeClr val="accent5"/>
                          </a:solidFill>
                        </a:rPr>
                        <a:t>Hispanic*</a:t>
                      </a:r>
                    </a:p>
                  </a:txBody>
                  <a:tcPr marL="0" marR="0" marT="0" marB="0" anchor="ctr">
                    <a:noFill/>
                  </a:tcPr>
                </a:tc>
                <a:extLst>
                  <a:ext uri="{0D108BD9-81ED-4DB2-BD59-A6C34878D82A}">
                    <a16:rowId xmlns:a16="http://schemas.microsoft.com/office/drawing/2014/main" xmlns="" val="10004"/>
                  </a:ext>
                </a:extLst>
              </a:tr>
            </a:tbl>
          </a:graphicData>
        </a:graphic>
      </p:graphicFrame>
      <p:sp>
        <p:nvSpPr>
          <p:cNvPr id="6" name="TextBox 5"/>
          <p:cNvSpPr txBox="1">
            <a:spLocks noChangeArrowheads="1"/>
          </p:cNvSpPr>
          <p:nvPr userDrawn="1"/>
        </p:nvSpPr>
        <p:spPr bwMode="auto">
          <a:xfrm>
            <a:off x="4310063" y="4800601"/>
            <a:ext cx="3666388"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dirty="0">
                <a:solidFill>
                  <a:prstClr val="black"/>
                </a:solidFill>
                <a:cs typeface=""/>
              </a:rPr>
              <a:t>*Hispanic is not mutually exclusive from other groups</a:t>
            </a:r>
          </a:p>
          <a:p>
            <a:pPr eaLnBrk="1" hangingPunct="1">
              <a:defRPr/>
            </a:pPr>
            <a:r>
              <a:rPr lang="en-US" altLang="en-US" sz="900" dirty="0">
                <a:solidFill>
                  <a:prstClr val="black"/>
                </a:solidFill>
                <a:cs typeface=""/>
              </a:rPr>
              <a:t>Incidence data from SEER 13 1992-2010, Mortality data from NCHS</a:t>
            </a:r>
          </a:p>
          <a:p>
            <a:pPr eaLnBrk="1" hangingPunct="1">
              <a:defRPr/>
            </a:pPr>
            <a:r>
              <a:rPr lang="en-US" altLang="en-US" sz="900" dirty="0">
                <a:solidFill>
                  <a:prstClr val="black"/>
                </a:solidFill>
                <a:cs typeface=""/>
              </a:rPr>
              <a:t>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5836" y="914400"/>
            <a:ext cx="3840480" cy="390906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82036" y="914400"/>
            <a:ext cx="3840480" cy="390906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6488971"/>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lank with Footer">
    <p:spTree>
      <p:nvGrpSpPr>
        <p:cNvPr id="1" name=""/>
        <p:cNvGrpSpPr/>
        <p:nvPr/>
      </p:nvGrpSpPr>
      <p:grpSpPr>
        <a:xfrm>
          <a:off x="0" y="0"/>
          <a:ext cx="0" cy="0"/>
          <a:chOff x="0" y="0"/>
          <a:chExt cx="0" cy="0"/>
        </a:xfrm>
      </p:grpSpPr>
      <p:sp>
        <p:nvSpPr>
          <p:cNvPr id="2" name="Text Box 14"/>
          <p:cNvSpPr txBox="1">
            <a:spLocks noChangeArrowheads="1"/>
          </p:cNvSpPr>
          <p:nvPr userDrawn="1"/>
        </p:nvSpPr>
        <p:spPr bwMode="auto">
          <a:xfrm>
            <a:off x="8456614" y="4829176"/>
            <a:ext cx="307975" cy="116681"/>
          </a:xfrm>
          <a:prstGeom prst="rect">
            <a:avLst/>
          </a:prstGeom>
          <a:noFill/>
          <a:ln w="9525">
            <a:noFill/>
            <a:miter lim="800000"/>
            <a:headEnd/>
            <a:tailEnd/>
          </a:ln>
          <a:effectLst/>
        </p:spPr>
        <p:txBody>
          <a:bodyPr lIns="0" tIns="0" rIns="0" bIns="0"/>
          <a:lstStyle>
            <a:lvl1pPr defTabSz="912813" eaLnBrk="0" hangingPunct="0">
              <a:tabLst>
                <a:tab pos="11025188" algn="r"/>
              </a:tabLst>
              <a:defRPr sz="2400">
                <a:solidFill>
                  <a:schemeClr val="tx1"/>
                </a:solidFill>
                <a:latin typeface="Calibri" charset="0"/>
                <a:ea typeface="MS PGothic" charset="-128"/>
              </a:defRPr>
            </a:lvl1pPr>
            <a:lvl2pPr marL="742950" indent="-285750" defTabSz="912813" eaLnBrk="0" hangingPunct="0">
              <a:tabLst>
                <a:tab pos="11025188" algn="r"/>
              </a:tabLst>
              <a:defRPr sz="2400">
                <a:solidFill>
                  <a:schemeClr val="tx1"/>
                </a:solidFill>
                <a:latin typeface="Calibri" charset="0"/>
                <a:ea typeface="MS PGothic" charset="-128"/>
              </a:defRPr>
            </a:lvl2pPr>
            <a:lvl3pPr marL="1143000" indent="-228600" defTabSz="912813" eaLnBrk="0" hangingPunct="0">
              <a:tabLst>
                <a:tab pos="11025188" algn="r"/>
              </a:tabLst>
              <a:defRPr sz="2400">
                <a:solidFill>
                  <a:schemeClr val="tx1"/>
                </a:solidFill>
                <a:latin typeface="Calibri" charset="0"/>
                <a:ea typeface="MS PGothic" charset="-128"/>
              </a:defRPr>
            </a:lvl3pPr>
            <a:lvl4pPr marL="1600200" indent="-228600" defTabSz="912813" eaLnBrk="0" hangingPunct="0">
              <a:tabLst>
                <a:tab pos="11025188" algn="r"/>
              </a:tabLst>
              <a:defRPr sz="2400">
                <a:solidFill>
                  <a:schemeClr val="tx1"/>
                </a:solidFill>
                <a:latin typeface="Calibri" charset="0"/>
                <a:ea typeface="MS PGothic" charset="-128"/>
              </a:defRPr>
            </a:lvl4pPr>
            <a:lvl5pPr marL="2057400" indent="-228600" defTabSz="912813" eaLnBrk="0" hangingPunct="0">
              <a:tabLst>
                <a:tab pos="11025188" algn="r"/>
              </a:tabLst>
              <a:defRPr sz="2400">
                <a:solidFill>
                  <a:schemeClr val="tx1"/>
                </a:solidFill>
                <a:latin typeface="Calibri" charset="0"/>
                <a:ea typeface="MS PGothic" charset="-128"/>
              </a:defRPr>
            </a:lvl5pPr>
            <a:lvl6pPr marL="2514600" indent="-228600" defTabSz="912813" eaLnBrk="0" fontAlgn="base" hangingPunct="0">
              <a:spcBef>
                <a:spcPct val="0"/>
              </a:spcBef>
              <a:spcAft>
                <a:spcPct val="0"/>
              </a:spcAft>
              <a:tabLst>
                <a:tab pos="11025188" algn="r"/>
              </a:tabLst>
              <a:defRPr sz="2400">
                <a:solidFill>
                  <a:schemeClr val="tx1"/>
                </a:solidFill>
                <a:latin typeface="Calibri" charset="0"/>
                <a:ea typeface="MS PGothic" charset="-128"/>
              </a:defRPr>
            </a:lvl6pPr>
            <a:lvl7pPr marL="2971800" indent="-228600" defTabSz="912813" eaLnBrk="0" fontAlgn="base" hangingPunct="0">
              <a:spcBef>
                <a:spcPct val="0"/>
              </a:spcBef>
              <a:spcAft>
                <a:spcPct val="0"/>
              </a:spcAft>
              <a:tabLst>
                <a:tab pos="11025188" algn="r"/>
              </a:tabLst>
              <a:defRPr sz="2400">
                <a:solidFill>
                  <a:schemeClr val="tx1"/>
                </a:solidFill>
                <a:latin typeface="Calibri" charset="0"/>
                <a:ea typeface="MS PGothic" charset="-128"/>
              </a:defRPr>
            </a:lvl7pPr>
            <a:lvl8pPr marL="3429000" indent="-228600" defTabSz="912813" eaLnBrk="0" fontAlgn="base" hangingPunct="0">
              <a:spcBef>
                <a:spcPct val="0"/>
              </a:spcBef>
              <a:spcAft>
                <a:spcPct val="0"/>
              </a:spcAft>
              <a:tabLst>
                <a:tab pos="11025188" algn="r"/>
              </a:tabLst>
              <a:defRPr sz="2400">
                <a:solidFill>
                  <a:schemeClr val="tx1"/>
                </a:solidFill>
                <a:latin typeface="Calibri" charset="0"/>
                <a:ea typeface="MS PGothic" charset="-128"/>
              </a:defRPr>
            </a:lvl8pPr>
            <a:lvl9pPr marL="3886200" indent="-228600" defTabSz="912813" eaLnBrk="0" fontAlgn="base" hangingPunct="0">
              <a:spcBef>
                <a:spcPct val="0"/>
              </a:spcBef>
              <a:spcAft>
                <a:spcPct val="0"/>
              </a:spcAft>
              <a:tabLst>
                <a:tab pos="11025188" algn="r"/>
              </a:tabLst>
              <a:defRPr sz="2400">
                <a:solidFill>
                  <a:schemeClr val="tx1"/>
                </a:solidFill>
                <a:latin typeface="Calibri" charset="0"/>
                <a:ea typeface="MS PGothic" charset="-128"/>
              </a:defRPr>
            </a:lvl9pPr>
          </a:lstStyle>
          <a:p>
            <a:pPr algn="r">
              <a:lnSpc>
                <a:spcPct val="101000"/>
              </a:lnSpc>
              <a:spcBef>
                <a:spcPct val="50000"/>
              </a:spcBef>
            </a:pPr>
            <a:r>
              <a:rPr lang="en-US" altLang="en-US" sz="750" b="1">
                <a:solidFill>
                  <a:srgbClr val="A0A0A0"/>
                </a:solidFill>
                <a:latin typeface="Arial" charset="0"/>
              </a:rPr>
              <a:t> </a:t>
            </a:r>
            <a:fld id="{89AC9ABE-F8AA-BB40-A705-E75570C1716E}" type="slidenum">
              <a:rPr lang="en-US" altLang="en-US" sz="750" b="1">
                <a:solidFill>
                  <a:srgbClr val="A0A0A0"/>
                </a:solidFill>
                <a:latin typeface="Arial" charset="0"/>
              </a:rPr>
              <a:pPr algn="r">
                <a:lnSpc>
                  <a:spcPct val="101000"/>
                </a:lnSpc>
                <a:spcBef>
                  <a:spcPct val="50000"/>
                </a:spcBef>
              </a:pPr>
              <a:t>‹#›</a:t>
            </a:fld>
            <a:endParaRPr lang="en-US" altLang="en-US" sz="750" b="1">
              <a:solidFill>
                <a:srgbClr val="A0A0A0"/>
              </a:solidFill>
              <a:latin typeface="Arial" charset="0"/>
            </a:endParaRPr>
          </a:p>
        </p:txBody>
      </p:sp>
      <p:grpSp>
        <p:nvGrpSpPr>
          <p:cNvPr id="3" name="Group 7"/>
          <p:cNvGrpSpPr>
            <a:grpSpLocks/>
          </p:cNvGrpSpPr>
          <p:nvPr userDrawn="1"/>
        </p:nvGrpSpPr>
        <p:grpSpPr bwMode="auto">
          <a:xfrm>
            <a:off x="0" y="5088732"/>
            <a:ext cx="9144000" cy="69056"/>
            <a:chOff x="0" y="6207760"/>
            <a:chExt cx="9144000" cy="182880"/>
          </a:xfrm>
        </p:grpSpPr>
        <p:sp>
          <p:nvSpPr>
            <p:cNvPr id="4" name="Rectangle 3"/>
            <p:cNvSpPr/>
            <p:nvPr userDrawn="1"/>
          </p:nvSpPr>
          <p:spPr>
            <a:xfrm>
              <a:off x="2286000" y="6299201"/>
              <a:ext cx="6858000"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 name="Rectangle 4"/>
            <p:cNvSpPr/>
            <p:nvPr userDrawn="1"/>
          </p:nvSpPr>
          <p:spPr>
            <a:xfrm>
              <a:off x="0" y="6299201"/>
              <a:ext cx="2286000" cy="91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 name="Parallelogram 5"/>
            <p:cNvSpPr/>
            <p:nvPr userDrawn="1"/>
          </p:nvSpPr>
          <p:spPr>
            <a:xfrm>
              <a:off x="2198688" y="6207760"/>
              <a:ext cx="174625" cy="182880"/>
            </a:xfrm>
            <a:prstGeom prst="parallelogram">
              <a:avLst>
                <a:gd name="adj" fmla="val 4229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pic>
        <p:nvPicPr>
          <p:cNvPr id="7" name="Picture 14" descr="NCI-Logo-Gray-Kn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189" y="4758929"/>
            <a:ext cx="239553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470878"/>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35B75-3AB4-1749-88DB-F4FCFD8D0A1C}" type="slidenum">
              <a:rPr lang="en-US" altLang="en-US"/>
              <a:pPr>
                <a:defRPr/>
              </a:pPr>
              <a:t>‹#›</a:t>
            </a:fld>
            <a:endParaRPr lang="en-US" altLang="en-US"/>
          </a:p>
        </p:txBody>
      </p:sp>
    </p:spTree>
    <p:extLst>
      <p:ext uri="{BB962C8B-B14F-4D97-AF65-F5344CB8AC3E}">
        <p14:creationId xmlns:p14="http://schemas.microsoft.com/office/powerpoint/2010/main" val="1564341108"/>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3784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1D491-B1C3-4BE1-8692-993E02E55DD8}" type="datetimeFigureOut">
              <a:rPr lang="en-US" smtClean="0">
                <a:solidFill>
                  <a:prstClr val="black">
                    <a:tint val="75000"/>
                  </a:prstClr>
                </a:solidFill>
              </a:rPr>
              <a:pPr/>
              <a:t>4/25/17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5B2F07-AB68-438F-8747-9374695B4A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18190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47.xml"/><Relationship Id="rId20" Type="http://schemas.openxmlformats.org/officeDocument/2006/relationships/slideLayout" Target="../slideLayouts/slideLayout158.xml"/><Relationship Id="rId21" Type="http://schemas.openxmlformats.org/officeDocument/2006/relationships/slideLayout" Target="../slideLayouts/slideLayout159.xml"/><Relationship Id="rId22" Type="http://schemas.openxmlformats.org/officeDocument/2006/relationships/theme" Target="../theme/theme10.xml"/><Relationship Id="rId10" Type="http://schemas.openxmlformats.org/officeDocument/2006/relationships/slideLayout" Target="../slideLayouts/slideLayout148.xml"/><Relationship Id="rId11" Type="http://schemas.openxmlformats.org/officeDocument/2006/relationships/slideLayout" Target="../slideLayouts/slideLayout149.xml"/><Relationship Id="rId12" Type="http://schemas.openxmlformats.org/officeDocument/2006/relationships/slideLayout" Target="../slideLayouts/slideLayout150.xml"/><Relationship Id="rId13" Type="http://schemas.openxmlformats.org/officeDocument/2006/relationships/slideLayout" Target="../slideLayouts/slideLayout151.xml"/><Relationship Id="rId14" Type="http://schemas.openxmlformats.org/officeDocument/2006/relationships/slideLayout" Target="../slideLayouts/slideLayout152.xml"/><Relationship Id="rId15" Type="http://schemas.openxmlformats.org/officeDocument/2006/relationships/slideLayout" Target="../slideLayouts/slideLayout153.xml"/><Relationship Id="rId16" Type="http://schemas.openxmlformats.org/officeDocument/2006/relationships/slideLayout" Target="../slideLayouts/slideLayout154.xml"/><Relationship Id="rId17" Type="http://schemas.openxmlformats.org/officeDocument/2006/relationships/slideLayout" Target="../slideLayouts/slideLayout155.xml"/><Relationship Id="rId18" Type="http://schemas.openxmlformats.org/officeDocument/2006/relationships/slideLayout" Target="../slideLayouts/slideLayout156.xml"/><Relationship Id="rId19" Type="http://schemas.openxmlformats.org/officeDocument/2006/relationships/slideLayout" Target="../slideLayouts/slideLayout157.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slideLayout" Target="../slideLayouts/slideLayout51.xml"/><Relationship Id="rId15" Type="http://schemas.openxmlformats.org/officeDocument/2006/relationships/slideLayout" Target="../slideLayouts/slideLayout52.xml"/><Relationship Id="rId16"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slideLayout" Target="../slideLayouts/slideLayout64.xml"/><Relationship Id="rId13" Type="http://schemas.openxmlformats.org/officeDocument/2006/relationships/theme" Target="../theme/theme5.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theme" Target="../theme/theme6.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4.xml"/><Relationship Id="rId20" Type="http://schemas.openxmlformats.org/officeDocument/2006/relationships/slideLayout" Target="../slideLayouts/slideLayout95.xml"/><Relationship Id="rId21" Type="http://schemas.openxmlformats.org/officeDocument/2006/relationships/slideLayout" Target="../slideLayouts/slideLayout96.xml"/><Relationship Id="rId22" Type="http://schemas.openxmlformats.org/officeDocument/2006/relationships/slideLayout" Target="../slideLayouts/slideLayout97.xml"/><Relationship Id="rId23" Type="http://schemas.openxmlformats.org/officeDocument/2006/relationships/theme" Target="../theme/theme7.xml"/><Relationship Id="rId10" Type="http://schemas.openxmlformats.org/officeDocument/2006/relationships/slideLayout" Target="../slideLayouts/slideLayout85.xml"/><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slideLayout" Target="../slideLayouts/slideLayout88.xml"/><Relationship Id="rId14" Type="http://schemas.openxmlformats.org/officeDocument/2006/relationships/slideLayout" Target="../slideLayouts/slideLayout89.xml"/><Relationship Id="rId15" Type="http://schemas.openxmlformats.org/officeDocument/2006/relationships/slideLayout" Target="../slideLayouts/slideLayout90.xml"/><Relationship Id="rId16" Type="http://schemas.openxmlformats.org/officeDocument/2006/relationships/slideLayout" Target="../slideLayouts/slideLayout91.xml"/><Relationship Id="rId17" Type="http://schemas.openxmlformats.org/officeDocument/2006/relationships/slideLayout" Target="../slideLayouts/slideLayout92.xml"/><Relationship Id="rId18" Type="http://schemas.openxmlformats.org/officeDocument/2006/relationships/slideLayout" Target="../slideLayouts/slideLayout93.xml"/><Relationship Id="rId19" Type="http://schemas.openxmlformats.org/officeDocument/2006/relationships/slideLayout" Target="../slideLayouts/slideLayout94.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6.xml"/><Relationship Id="rId20" Type="http://schemas.openxmlformats.org/officeDocument/2006/relationships/slideLayout" Target="../slideLayouts/slideLayout117.xml"/><Relationship Id="rId21" Type="http://schemas.openxmlformats.org/officeDocument/2006/relationships/theme" Target="../theme/theme8.xml"/><Relationship Id="rId10" Type="http://schemas.openxmlformats.org/officeDocument/2006/relationships/slideLayout" Target="../slideLayouts/slideLayout107.xml"/><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slideLayout" Target="../slideLayouts/slideLayout111.xml"/><Relationship Id="rId15" Type="http://schemas.openxmlformats.org/officeDocument/2006/relationships/slideLayout" Target="../slideLayouts/slideLayout112.xml"/><Relationship Id="rId16" Type="http://schemas.openxmlformats.org/officeDocument/2006/relationships/slideLayout" Target="../slideLayouts/slideLayout113.xml"/><Relationship Id="rId17" Type="http://schemas.openxmlformats.org/officeDocument/2006/relationships/slideLayout" Target="../slideLayouts/slideLayout114.xml"/><Relationship Id="rId18" Type="http://schemas.openxmlformats.org/officeDocument/2006/relationships/slideLayout" Target="../slideLayouts/slideLayout115.xml"/><Relationship Id="rId19" Type="http://schemas.openxmlformats.org/officeDocument/2006/relationships/slideLayout" Target="../slideLayouts/slideLayout116.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26.xml"/><Relationship Id="rId20" Type="http://schemas.openxmlformats.org/officeDocument/2006/relationships/slideLayout" Target="../slideLayouts/slideLayout137.xml"/><Relationship Id="rId21" Type="http://schemas.openxmlformats.org/officeDocument/2006/relationships/slideLayout" Target="../slideLayouts/slideLayout138.xml"/><Relationship Id="rId22" Type="http://schemas.openxmlformats.org/officeDocument/2006/relationships/theme" Target="../theme/theme9.xml"/><Relationship Id="rId10" Type="http://schemas.openxmlformats.org/officeDocument/2006/relationships/slideLayout" Target="../slideLayouts/slideLayout127.xml"/><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slideLayout" Target="../slideLayouts/slideLayout132.xml"/><Relationship Id="rId16" Type="http://schemas.openxmlformats.org/officeDocument/2006/relationships/slideLayout" Target="../slideLayouts/slideLayout133.xml"/><Relationship Id="rId17" Type="http://schemas.openxmlformats.org/officeDocument/2006/relationships/slideLayout" Target="../slideLayouts/slideLayout134.xml"/><Relationship Id="rId18" Type="http://schemas.openxmlformats.org/officeDocument/2006/relationships/slideLayout" Target="../slideLayouts/slideLayout135.xml"/><Relationship Id="rId19" Type="http://schemas.openxmlformats.org/officeDocument/2006/relationships/slideLayout" Target="../slideLayouts/slideLayout136.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65"/>
            <a:ext cx="8229600" cy="346249"/>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smtClean="0"/>
              <a:t>Click to edit Master title style</a:t>
            </a:r>
            <a:endParaRPr lang="en-US" dirty="0"/>
          </a:p>
        </p:txBody>
      </p:sp>
      <p:sp>
        <p:nvSpPr>
          <p:cNvPr id="5123" name="Text Placeholder 2"/>
          <p:cNvSpPr>
            <a:spLocks noGrp="1"/>
          </p:cNvSpPr>
          <p:nvPr>
            <p:ph type="body" idx="1"/>
          </p:nvPr>
        </p:nvSpPr>
        <p:spPr bwMode="auto">
          <a:xfrm>
            <a:off x="457200" y="990379"/>
            <a:ext cx="8229600" cy="339447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fontAlgn="auto">
              <a:spcBef>
                <a:spcPts val="0"/>
              </a:spcBef>
              <a:spcAft>
                <a:spcPts val="0"/>
              </a:spcAft>
              <a:defRPr sz="900" smtClean="0">
                <a:solidFill>
                  <a:srgbClr val="6C6C6C"/>
                </a:solidFill>
                <a:latin typeface="+mn-lt"/>
                <a:ea typeface="+mn-ea"/>
                <a:cs typeface="SapientSansRegular"/>
              </a:defRPr>
            </a:lvl1pPr>
          </a:lstStyle>
          <a:p>
            <a:pPr>
              <a:defRPr/>
            </a:pPr>
            <a:fld id="{8767E79B-3863-C648-ACD5-D5A69BA31F7C}" type="datetime4">
              <a:rPr lang="en-US" smtClean="0"/>
              <a:pPr>
                <a:defRPr/>
              </a:pPr>
              <a:t>April 25, 2017</a:t>
            </a:fld>
            <a:endParaRPr lang="en-US" dirty="0"/>
          </a:p>
        </p:txBody>
      </p:sp>
      <p:sp>
        <p:nvSpPr>
          <p:cNvPr id="11"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0" r:id="rId1"/>
    <p:sldLayoutId id="2147483755" r:id="rId2"/>
    <p:sldLayoutId id="2147483821" r:id="rId3"/>
    <p:sldLayoutId id="2147483822" r:id="rId4"/>
    <p:sldLayoutId id="2147483823" r:id="rId5"/>
    <p:sldLayoutId id="2147483770" r:id="rId6"/>
    <p:sldLayoutId id="2147483810" r:id="rId7"/>
    <p:sldLayoutId id="2147483771" r:id="rId8"/>
    <p:sldLayoutId id="2147483812" r:id="rId9"/>
    <p:sldLayoutId id="2147483772" r:id="rId10"/>
    <p:sldLayoutId id="2147483813" r:id="rId11"/>
    <p:sldLayoutId id="2147483773" r:id="rId12"/>
    <p:sldLayoutId id="2147483814" r:id="rId13"/>
    <p:sldLayoutId id="2147483763" r:id="rId14"/>
    <p:sldLayoutId id="2147483807" r:id="rId15"/>
    <p:sldLayoutId id="2147483824" r:id="rId16"/>
    <p:sldLayoutId id="2147483827" r:id="rId17"/>
    <p:sldLayoutId id="2147483924" r:id="rId18"/>
    <p:sldLayoutId id="2147483926" r:id="rId19"/>
    <p:sldLayoutId id="2147483927" r:id="rId20"/>
    <p:sldLayoutId id="2147483951" r:id="rId21"/>
    <p:sldLayoutId id="2147483952" r:id="rId22"/>
    <p:sldLayoutId id="2147484173" r:id="rId23"/>
  </p:sldLayoutIdLst>
  <p:transition spd="slow">
    <p:wipe/>
  </p:transition>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fontAlgn="auto">
              <a:spcBef>
                <a:spcPts val="0"/>
              </a:spcBef>
              <a:spcAft>
                <a:spcPts val="0"/>
              </a:spcAft>
            </a:pPr>
            <a:fld id="{C764DE79-268F-4C1A-8933-263129D2AF90}" type="datetimeFigureOut">
              <a:rPr lang="en-US" smtClean="0">
                <a:solidFill>
                  <a:prstClr val="black">
                    <a:tint val="75000"/>
                  </a:prstClr>
                </a:solidFill>
                <a:latin typeface="Calibri" panose="020F0502020204030204"/>
                <a:ea typeface=""/>
                <a:cs typeface=""/>
              </a:rPr>
              <a:pPr defTabSz="685783" fontAlgn="auto">
                <a:spcBef>
                  <a:spcPts val="0"/>
                </a:spcBef>
                <a:spcAft>
                  <a:spcPts val="0"/>
                </a:spcAft>
              </a:pPr>
              <a:t>4/25/17</a:t>
            </a:fld>
            <a:endParaRPr lang="en-US" dirty="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fontAlgn="auto">
              <a:spcBef>
                <a:spcPts val="0"/>
              </a:spcBef>
              <a:spcAft>
                <a:spcPts val="0"/>
              </a:spcAft>
            </a:pPr>
            <a:endParaRPr lang="en-US" dirty="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fontAlgn="auto">
              <a:spcBef>
                <a:spcPts val="0"/>
              </a:spcBef>
              <a:spcAft>
                <a:spcPts val="0"/>
              </a:spcAft>
            </a:pPr>
            <a:fld id="{48F63A3B-78C7-47BE-AE5E-E10140E04643}" type="slidenum">
              <a:rPr lang="en-US" smtClean="0">
                <a:solidFill>
                  <a:prstClr val="black">
                    <a:tint val="75000"/>
                  </a:prstClr>
                </a:solidFill>
                <a:latin typeface="Calibri" panose="020F0502020204030204"/>
                <a:ea typeface=""/>
                <a:cs typeface=""/>
              </a:rPr>
              <a:pPr defTabSz="685783" fontAlgn="auto">
                <a:spcBef>
                  <a:spcPts val="0"/>
                </a:spcBef>
                <a:spcAft>
                  <a:spcPts val="0"/>
                </a:spcAft>
              </a:pPr>
              <a:t>‹#›</a:t>
            </a:fld>
            <a:endParaRPr lang="en-US" dirty="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553202186"/>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3124200" y="5029200"/>
            <a:ext cx="6019800" cy="114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7" name="Round Same Side Corner Rectangle 6"/>
          <p:cNvSpPr/>
          <p:nvPr userDrawn="1"/>
        </p:nvSpPr>
        <p:spPr>
          <a:xfrm>
            <a:off x="-152400" y="4892278"/>
            <a:ext cx="3276600" cy="251222"/>
          </a:xfrm>
          <a:prstGeom prst="round2SameRect">
            <a:avLst>
              <a:gd name="adj1" fmla="val 33944"/>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nvGrpSpPr>
          <p:cNvPr id="8" name="Group 7"/>
          <p:cNvGrpSpPr/>
          <p:nvPr userDrawn="1"/>
        </p:nvGrpSpPr>
        <p:grpSpPr>
          <a:xfrm>
            <a:off x="76200" y="4948828"/>
            <a:ext cx="2895600" cy="168251"/>
            <a:chOff x="318448" y="6087514"/>
            <a:chExt cx="8514890" cy="659685"/>
          </a:xfrm>
        </p:grpSpPr>
        <p:pic>
          <p:nvPicPr>
            <p:cNvPr id="9" name="Picture 2" descr="\\gs-svr1\tpg\TPG-Jobs\FY15 – TID-Files\NIH-National Cancer Institute_Logo.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184679" y="6122115"/>
              <a:ext cx="5648659" cy="5350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gs-svr1\tpg\TPG-Jobs\FY15 – TID-Files\DOE_Logo_Color.pn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318448" y="6087514"/>
              <a:ext cx="2403476" cy="60426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2942431" y="6087514"/>
              <a:ext cx="0" cy="65968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228600" y="114300"/>
            <a:ext cx="8229600" cy="800100"/>
          </a:xfrm>
          <a:prstGeom prst="rect">
            <a:avLst/>
          </a:prstGeom>
        </p:spPr>
        <p:txBody>
          <a:bodyPr vert="horz" lIns="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66158"/>
            <a:ext cx="8229600" cy="3628465"/>
          </a:xfrm>
          <a:prstGeom prst="rect">
            <a:avLst/>
          </a:prstGeom>
        </p:spPr>
        <p:txBody>
          <a:bodyPr vert="horz" lIns="91440" tIns="45720" rIns="91440" bIns="45720" rtlCol="0">
            <a:normAutofit/>
          </a:bodyPr>
          <a:lstStyle/>
          <a:p>
            <a:pPr marL="173831" lvl="0" indent="-173831" algn="l" defTabSz="685800" rtl="0" eaLnBrk="1" latinLnBrk="0" hangingPunct="1">
              <a:spcBef>
                <a:spcPts val="450"/>
              </a:spcBef>
              <a:buClr>
                <a:srgbClr val="C00000"/>
              </a:buClr>
              <a:buSzPct val="90000"/>
              <a:buFont typeface="Wingdings" panose="05000000000000000000" pitchFamily="2" charset="2"/>
              <a:buChar char="§"/>
            </a:pPr>
            <a:r>
              <a:rPr lang="en-US" dirty="0" smtClean="0"/>
              <a:t>Click to edit Master text styles</a:t>
            </a:r>
          </a:p>
          <a:p>
            <a:pPr marL="342900" lvl="1" indent="-169069" algn="l" defTabSz="685800" rtl="0" eaLnBrk="1" latinLnBrk="0" hangingPunct="1">
              <a:spcBef>
                <a:spcPct val="20000"/>
              </a:spcBef>
              <a:buFont typeface="Arial" panose="020B0604020202020204" pitchFamily="34" charset="0"/>
              <a:buChar char="–"/>
            </a:pPr>
            <a:r>
              <a:rPr lang="en-US" dirty="0" smtClean="0"/>
              <a:t>Second level</a:t>
            </a:r>
          </a:p>
          <a:p>
            <a:pPr marL="470297" lvl="2" indent="-127397" algn="l" defTabSz="685800" rtl="0" eaLnBrk="1" latinLnBrk="0" hangingPunct="1">
              <a:spcBef>
                <a:spcPct val="20000"/>
              </a:spcBef>
              <a:buFont typeface="Arial" panose="020B0604020202020204" pitchFamily="34" charset="0"/>
              <a:buChar char="•"/>
            </a:pPr>
            <a:r>
              <a:rPr lang="en-US" dirty="0" smtClean="0"/>
              <a:t>Third level</a:t>
            </a:r>
          </a:p>
          <a:p>
            <a:pPr marL="645319" lvl="3" indent="-175022" algn="l" defTabSz="685800" rtl="0" eaLnBrk="1" latinLnBrk="0" hangingPunct="1">
              <a:spcBef>
                <a:spcPct val="20000"/>
              </a:spcBef>
              <a:buFont typeface="Arial" panose="020B0604020202020204" pitchFamily="34" charset="0"/>
              <a:buChar char="–"/>
              <a:tabLst/>
            </a:pPr>
            <a:r>
              <a:rPr lang="en-US" dirty="0" smtClean="0"/>
              <a:t>Fourth level</a:t>
            </a:r>
          </a:p>
        </p:txBody>
      </p:sp>
      <p:sp>
        <p:nvSpPr>
          <p:cNvPr id="6" name="Slide Number Placeholder 5"/>
          <p:cNvSpPr>
            <a:spLocks noGrp="1"/>
          </p:cNvSpPr>
          <p:nvPr>
            <p:ph type="sldNum" sz="quarter" idx="4"/>
          </p:nvPr>
        </p:nvSpPr>
        <p:spPr>
          <a:xfrm>
            <a:off x="8763000" y="4995205"/>
            <a:ext cx="381000" cy="17145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AB88A6C8-59D7-4462-A495-42E1DF11019D}" type="slidenum">
              <a:rPr lang="en-US" smtClean="0">
                <a:solidFill>
                  <a:prstClr val="black">
                    <a:tint val="75000"/>
                  </a:prstClr>
                </a:solidFill>
                <a:latin typeface="Calibri"/>
                <a:ea typeface=""/>
                <a:cs typeface=""/>
              </a:rPr>
              <a:pPr defTabSz="685800" fontAlgn="auto">
                <a:spcBef>
                  <a:spcPts val="0"/>
                </a:spcBef>
                <a:spcAft>
                  <a:spcPts val="0"/>
                </a:spcAft>
              </a:pPr>
              <a:t>‹#›</a:t>
            </a:fld>
            <a:endParaRPr lang="en-US" dirty="0">
              <a:solidFill>
                <a:prstClr val="black">
                  <a:tint val="75000"/>
                </a:prstClr>
              </a:solidFill>
              <a:latin typeface="Calibri"/>
              <a:ea typeface=""/>
              <a:cs typeface=""/>
            </a:endParaRPr>
          </a:p>
        </p:txBody>
      </p:sp>
    </p:spTree>
    <p:extLst>
      <p:ext uri="{BB962C8B-B14F-4D97-AF65-F5344CB8AC3E}">
        <p14:creationId xmlns:p14="http://schemas.microsoft.com/office/powerpoint/2010/main" val="160668660"/>
      </p:ext>
    </p:extLst>
  </p:cSld>
  <p:clrMap bg1="lt1" tx1="dk1" bg2="lt2" tx2="dk2" accent1="accent1" accent2="accent2" accent3="accent3" accent4="accent4" accent5="accent5" accent6="accent6" hlink="hlink" folHlink="folHlink"/>
  <p:sldLayoutIdLst>
    <p:sldLayoutId id="2147483948" r:id="rId1"/>
    <p:sldLayoutId id="2147483949" r:id="rId2"/>
  </p:sldLayoutIdLst>
  <p:transition spd="slow">
    <p:wipe/>
  </p:transition>
  <p:hf hdr="0" ftr="0" dt="0"/>
  <p:txStyles>
    <p:titleStyle>
      <a:lvl1pPr algn="l" defTabSz="685800" rtl="0" eaLnBrk="1" latinLnBrk="0" hangingPunct="1">
        <a:spcBef>
          <a:spcPct val="0"/>
        </a:spcBef>
        <a:buNone/>
        <a:defRPr lang="en-US" sz="2400" b="1" kern="1200" dirty="0">
          <a:solidFill>
            <a:schemeClr val="tx1">
              <a:lumMod val="65000"/>
              <a:lumOff val="35000"/>
            </a:schemeClr>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lang="en-US" sz="1800" b="1" kern="1200" dirty="0" smtClean="0">
          <a:solidFill>
            <a:schemeClr val="tx1"/>
          </a:solidFill>
          <a:latin typeface="+mn-lt"/>
          <a:ea typeface="+mn-ea"/>
          <a:cs typeface="+mn-cs"/>
        </a:defRPr>
      </a:lvl1pPr>
      <a:lvl2pPr marL="431006" indent="-257175" algn="l" defTabSz="685800" rtl="0" eaLnBrk="1" latinLnBrk="0" hangingPunct="1">
        <a:spcBef>
          <a:spcPct val="20000"/>
        </a:spcBef>
        <a:buFont typeface="Arial" panose="020B0604020202020204" pitchFamily="34" charset="0"/>
        <a:buChar char="–"/>
        <a:defRPr lang="en-US" sz="1500" b="1" kern="1200" dirty="0" smtClean="0">
          <a:solidFill>
            <a:schemeClr val="tx1"/>
          </a:solidFill>
          <a:latin typeface="+mn-lt"/>
          <a:ea typeface="+mn-ea"/>
          <a:cs typeface="+mn-cs"/>
        </a:defRPr>
      </a:lvl2pPr>
      <a:lvl3pPr marL="600075" indent="-257175" algn="l" defTabSz="685800" rtl="0" eaLnBrk="1" latinLnBrk="0" hangingPunct="1">
        <a:spcBef>
          <a:spcPct val="20000"/>
        </a:spcBef>
        <a:buFont typeface="Arial" panose="020B0604020202020204" pitchFamily="34" charset="0"/>
        <a:buChar char="•"/>
        <a:defRPr lang="en-US" sz="1500" b="1" kern="1200" dirty="0" smtClean="0">
          <a:solidFill>
            <a:schemeClr val="tx1"/>
          </a:solidFill>
          <a:latin typeface="+mn-lt"/>
          <a:ea typeface="+mn-ea"/>
          <a:cs typeface="+mn-cs"/>
        </a:defRPr>
      </a:lvl3pPr>
      <a:lvl4pPr marL="727472" indent="-257175" algn="l" defTabSz="685800" rtl="0" eaLnBrk="1" latinLnBrk="0" hangingPunct="1">
        <a:spcBef>
          <a:spcPct val="20000"/>
        </a:spcBef>
        <a:buFont typeface="Arial" panose="020B0604020202020204" pitchFamily="34" charset="0"/>
        <a:buChar char="–"/>
        <a:defRPr lang="en-US" sz="1500" b="1" kern="1200" dirty="0" smtClean="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lang="en-US" sz="1800" b="1" kern="1200" dirty="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260A6"/>
        </a:solidFill>
        <a:effectLst/>
      </p:bgPr>
    </p:bg>
    <p:spTree>
      <p:nvGrpSpPr>
        <p:cNvPr id="1" name=""/>
        <p:cNvGrpSpPr/>
        <p:nvPr/>
      </p:nvGrpSpPr>
      <p:grpSpPr>
        <a:xfrm>
          <a:off x="0" y="0"/>
          <a:ext cx="0" cy="0"/>
          <a:chOff x="0" y="0"/>
          <a:chExt cx="0" cy="0"/>
        </a:xfrm>
      </p:grpSpPr>
      <p:sp>
        <p:nvSpPr>
          <p:cNvPr id="7" name="Rectangle 6"/>
          <p:cNvSpPr/>
          <p:nvPr/>
        </p:nvSpPr>
        <p:spPr bwMode="ltGray">
          <a:xfrm>
            <a:off x="0" y="708543"/>
            <a:ext cx="9144000" cy="4434957"/>
          </a:xfrm>
          <a:prstGeom prst="rect">
            <a:avLst/>
          </a:prstGeom>
          <a:solidFill>
            <a:srgbClr val="0B3A6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endParaRPr>
          </a:p>
        </p:txBody>
      </p:sp>
      <p:sp>
        <p:nvSpPr>
          <p:cNvPr id="2" name="Title Placeholder 1"/>
          <p:cNvSpPr>
            <a:spLocks noGrp="1"/>
          </p:cNvSpPr>
          <p:nvPr>
            <p:ph type="title"/>
          </p:nvPr>
        </p:nvSpPr>
        <p:spPr>
          <a:xfrm>
            <a:off x="457200" y="249492"/>
            <a:ext cx="8229600" cy="423267"/>
          </a:xfrm>
          <a:prstGeom prst="rect">
            <a:avLst/>
          </a:prstGeom>
        </p:spPr>
        <p:txBody>
          <a:bodyPr vert="horz" lIns="91440" rIns="45720" rtlCol="0" anchor="ctr">
            <a:noAutofit/>
            <a:scene3d>
              <a:camera prst="orthographicFront"/>
              <a:lightRig rig="threePt" dir="t">
                <a:rot lat="0" lon="0" rev="4800000"/>
              </a:lightRig>
            </a:scene3d>
            <a:sp3d prstMaterial="matte"/>
          </a:bodyPr>
          <a:lstStyle/>
          <a:p>
            <a:r>
              <a:rPr lang="en-US" dirty="0"/>
              <a:t>Click to edit Master title style</a:t>
            </a:r>
          </a:p>
        </p:txBody>
      </p:sp>
      <p:sp>
        <p:nvSpPr>
          <p:cNvPr id="1029" name="Text Placeholder 2"/>
          <p:cNvSpPr>
            <a:spLocks noGrp="1"/>
          </p:cNvSpPr>
          <p:nvPr>
            <p:ph type="body" idx="1"/>
          </p:nvPr>
        </p:nvSpPr>
        <p:spPr bwMode="auto">
          <a:xfrm>
            <a:off x="457200" y="789552"/>
            <a:ext cx="8229600" cy="3082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206273"/>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ransition spd="slow">
    <p:wipe/>
  </p:transition>
  <p:hf hdr="0" ftr="0" dt="0"/>
  <p:txStyles>
    <p:titleStyle>
      <a:lvl1pPr algn="l" rtl="0" eaLnBrk="0" fontAlgn="base" hangingPunct="0">
        <a:spcBef>
          <a:spcPct val="0"/>
        </a:spcBef>
        <a:spcAft>
          <a:spcPct val="0"/>
        </a:spcAft>
        <a:defRPr sz="2400" b="0" kern="1200" spc="8">
          <a:solidFill>
            <a:schemeClr val="bg1"/>
          </a:solidFill>
          <a:effectLst/>
          <a:latin typeface="Arial" pitchFamily="34" charset="0"/>
          <a:ea typeface="+mj-ea"/>
          <a:cs typeface="Arial" pitchFamily="34" charset="0"/>
        </a:defRPr>
      </a:lvl1pPr>
      <a:lvl2pPr algn="l" rtl="0" eaLnBrk="0" fontAlgn="base" hangingPunct="0">
        <a:spcBef>
          <a:spcPct val="0"/>
        </a:spcBef>
        <a:spcAft>
          <a:spcPct val="0"/>
        </a:spcAft>
        <a:defRPr sz="3000" b="1">
          <a:solidFill>
            <a:schemeClr val="bg1"/>
          </a:solidFill>
          <a:latin typeface="Arial" charset="0"/>
          <a:cs typeface="Arial" charset="0"/>
        </a:defRPr>
      </a:lvl2pPr>
      <a:lvl3pPr algn="l" rtl="0" eaLnBrk="0" fontAlgn="base" hangingPunct="0">
        <a:spcBef>
          <a:spcPct val="0"/>
        </a:spcBef>
        <a:spcAft>
          <a:spcPct val="0"/>
        </a:spcAft>
        <a:defRPr sz="3000" b="1">
          <a:solidFill>
            <a:schemeClr val="bg1"/>
          </a:solidFill>
          <a:latin typeface="Arial" charset="0"/>
          <a:cs typeface="Arial" charset="0"/>
        </a:defRPr>
      </a:lvl3pPr>
      <a:lvl4pPr algn="l" rtl="0" eaLnBrk="0" fontAlgn="base" hangingPunct="0">
        <a:spcBef>
          <a:spcPct val="0"/>
        </a:spcBef>
        <a:spcAft>
          <a:spcPct val="0"/>
        </a:spcAft>
        <a:defRPr sz="3000" b="1">
          <a:solidFill>
            <a:schemeClr val="bg1"/>
          </a:solidFill>
          <a:latin typeface="Arial" charset="0"/>
          <a:cs typeface="Arial" charset="0"/>
        </a:defRPr>
      </a:lvl4pPr>
      <a:lvl5pPr algn="l" rtl="0" eaLnBrk="0" fontAlgn="base" hangingPunct="0">
        <a:spcBef>
          <a:spcPct val="0"/>
        </a:spcBef>
        <a:spcAft>
          <a:spcPct val="0"/>
        </a:spcAft>
        <a:defRPr sz="3000" b="1">
          <a:solidFill>
            <a:schemeClr val="bg1"/>
          </a:solidFill>
          <a:latin typeface="Arial" charset="0"/>
          <a:cs typeface="Arial" charset="0"/>
        </a:defRPr>
      </a:lvl5pPr>
      <a:lvl6pPr marL="342900" algn="l" rtl="0" fontAlgn="base">
        <a:spcBef>
          <a:spcPct val="0"/>
        </a:spcBef>
        <a:spcAft>
          <a:spcPct val="0"/>
        </a:spcAft>
        <a:defRPr sz="3375" b="1">
          <a:solidFill>
            <a:schemeClr val="bg1"/>
          </a:solidFill>
          <a:latin typeface="Arial" charset="0"/>
          <a:cs typeface="Arial" charset="0"/>
        </a:defRPr>
      </a:lvl6pPr>
      <a:lvl7pPr marL="685800" algn="l" rtl="0" fontAlgn="base">
        <a:spcBef>
          <a:spcPct val="0"/>
        </a:spcBef>
        <a:spcAft>
          <a:spcPct val="0"/>
        </a:spcAft>
        <a:defRPr sz="3375" b="1">
          <a:solidFill>
            <a:schemeClr val="bg1"/>
          </a:solidFill>
          <a:latin typeface="Arial" charset="0"/>
          <a:cs typeface="Arial" charset="0"/>
        </a:defRPr>
      </a:lvl7pPr>
      <a:lvl8pPr marL="1028700" algn="l" rtl="0" fontAlgn="base">
        <a:spcBef>
          <a:spcPct val="0"/>
        </a:spcBef>
        <a:spcAft>
          <a:spcPct val="0"/>
        </a:spcAft>
        <a:defRPr sz="3375" b="1">
          <a:solidFill>
            <a:schemeClr val="bg1"/>
          </a:solidFill>
          <a:latin typeface="Arial" charset="0"/>
          <a:cs typeface="Arial" charset="0"/>
        </a:defRPr>
      </a:lvl8pPr>
      <a:lvl9pPr marL="1371600" algn="l" rtl="0" fontAlgn="base">
        <a:spcBef>
          <a:spcPct val="0"/>
        </a:spcBef>
        <a:spcAft>
          <a:spcPct val="0"/>
        </a:spcAft>
        <a:defRPr sz="3375" b="1">
          <a:solidFill>
            <a:schemeClr val="bg1"/>
          </a:solidFill>
          <a:latin typeface="Arial" charset="0"/>
          <a:cs typeface="Arial" charset="0"/>
        </a:defRPr>
      </a:lvl9pPr>
      <a:extLst/>
    </p:titleStyle>
    <p:bodyStyle>
      <a:lvl1pPr marL="328613" indent="-239316" algn="l" rtl="0" eaLnBrk="0" fontAlgn="base" hangingPunct="0">
        <a:lnSpc>
          <a:spcPct val="100000"/>
        </a:lnSpc>
        <a:spcBef>
          <a:spcPct val="0"/>
        </a:spcBef>
        <a:spcAft>
          <a:spcPct val="0"/>
        </a:spcAft>
        <a:buClr>
          <a:schemeClr val="accent1"/>
        </a:buClr>
        <a:buSzPct val="110000"/>
        <a:buFont typeface="Wingdings" charset="2"/>
        <a:buChar char="§"/>
        <a:defRPr sz="2100" kern="1200">
          <a:solidFill>
            <a:schemeClr val="bg1"/>
          </a:solidFill>
          <a:latin typeface="Arial" pitchFamily="34" charset="0"/>
          <a:ea typeface="+mn-ea"/>
          <a:cs typeface="Arial" pitchFamily="34" charset="0"/>
        </a:defRPr>
      </a:lvl1pPr>
      <a:lvl2pPr marL="547688" indent="-204788" algn="l" rtl="0" eaLnBrk="0" fontAlgn="base" hangingPunct="0">
        <a:lnSpc>
          <a:spcPct val="100000"/>
        </a:lnSpc>
        <a:spcBef>
          <a:spcPct val="20000"/>
        </a:spcBef>
        <a:spcAft>
          <a:spcPct val="0"/>
        </a:spcAft>
        <a:buClr>
          <a:schemeClr val="accent2"/>
        </a:buClr>
        <a:buSzPct val="90000"/>
        <a:buFont typeface="Wingdings" pitchFamily="2" charset="2"/>
        <a:buChar char="§"/>
        <a:defRPr sz="1800" kern="1200">
          <a:solidFill>
            <a:schemeClr val="bg1"/>
          </a:solidFill>
          <a:latin typeface="Arial" pitchFamily="34" charset="0"/>
          <a:ea typeface="+mn-ea"/>
          <a:cs typeface="Arial" pitchFamily="34" charset="0"/>
        </a:defRPr>
      </a:lvl2pPr>
      <a:lvl3pPr marL="746522" indent="-171450" algn="l" rtl="0" eaLnBrk="0" fontAlgn="base" hangingPunct="0">
        <a:lnSpc>
          <a:spcPct val="100000"/>
        </a:lnSpc>
        <a:spcBef>
          <a:spcPct val="20000"/>
        </a:spcBef>
        <a:spcAft>
          <a:spcPct val="0"/>
        </a:spcAft>
        <a:buClr>
          <a:srgbClr val="45C1DE"/>
        </a:buClr>
        <a:buFont typeface="Wingdings" charset="2"/>
        <a:buChar char="§"/>
        <a:defRPr sz="1650" kern="1200">
          <a:solidFill>
            <a:schemeClr val="bg1"/>
          </a:solidFill>
          <a:latin typeface="Arial" pitchFamily="34" charset="0"/>
          <a:ea typeface="+mn-ea"/>
          <a:cs typeface="Arial" pitchFamily="34" charset="0"/>
        </a:defRPr>
      </a:lvl3pPr>
      <a:lvl4pPr marL="912019" indent="-136922" algn="l" rtl="0" eaLnBrk="0" fontAlgn="base" hangingPunct="0">
        <a:lnSpc>
          <a:spcPct val="100000"/>
        </a:lnSpc>
        <a:spcBef>
          <a:spcPct val="20000"/>
        </a:spcBef>
        <a:spcAft>
          <a:spcPct val="0"/>
        </a:spcAft>
        <a:buClr>
          <a:srgbClr val="FFFFFF"/>
        </a:buClr>
        <a:buFont typeface="Arial" charset="0"/>
        <a:buChar char="‒"/>
        <a:defRPr sz="1500" kern="1200">
          <a:solidFill>
            <a:schemeClr val="bg1"/>
          </a:solidFill>
          <a:latin typeface="Arial" pitchFamily="34" charset="0"/>
          <a:ea typeface="+mn-ea"/>
          <a:cs typeface="Arial" pitchFamily="34" charset="0"/>
        </a:defRPr>
      </a:lvl4pPr>
      <a:lvl5pPr marL="1069181" indent="-136922" algn="l" rtl="0" eaLnBrk="0" fontAlgn="base" hangingPunct="0">
        <a:lnSpc>
          <a:spcPct val="100000"/>
        </a:lnSpc>
        <a:spcBef>
          <a:spcPct val="20000"/>
        </a:spcBef>
        <a:spcAft>
          <a:spcPct val="0"/>
        </a:spcAft>
        <a:buClr>
          <a:srgbClr val="FFFFFF"/>
        </a:buClr>
        <a:buFont typeface="Arial" charset="0"/>
        <a:buChar char="‒"/>
        <a:defRPr lang="en-US" sz="1500" kern="1200">
          <a:solidFill>
            <a:schemeClr val="bg1"/>
          </a:solidFill>
          <a:latin typeface="Arial" pitchFamily="34" charset="0"/>
          <a:ea typeface="+mn-ea"/>
          <a:cs typeface="Arial" pitchFamily="34" charset="0"/>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2BF1D491-B1C3-4BE1-8692-993E02E55DD8}" type="datetimeFigureOut">
              <a:rPr lang="en-US" smtClean="0">
                <a:solidFill>
                  <a:prstClr val="black">
                    <a:tint val="75000"/>
                  </a:prstClr>
                </a:solidFill>
                <a:latin typeface="Calibri" panose="020F0502020204030204"/>
                <a:ea typeface=""/>
                <a:cs typeface=""/>
              </a:rPr>
              <a:pPr defTabSz="685800" fontAlgn="auto">
                <a:spcBef>
                  <a:spcPts val="0"/>
                </a:spcBef>
                <a:spcAft>
                  <a:spcPts val="0"/>
                </a:spcAft>
              </a:pPr>
              <a:t>4/25/17</a:t>
            </a:fld>
            <a:endParaRPr lang="en-US">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3A5B2F07-AB68-438F-8747-9374695B4A4C}" type="slidenum">
              <a:rPr lang="en-US" smtClean="0">
                <a:solidFill>
                  <a:prstClr val="black">
                    <a:tint val="75000"/>
                  </a:prstClr>
                </a:solidFill>
                <a:latin typeface="Calibri" panose="020F0502020204030204"/>
                <a:ea typeface=""/>
                <a:cs typeface=""/>
              </a:rPr>
              <a:pPr defTabSz="685800" fontAlgn="auto">
                <a:spcBef>
                  <a:spcPts val="0"/>
                </a:spcBef>
                <a:spcAft>
                  <a:spcPts val="0"/>
                </a:spcAft>
              </a:pPr>
              <a:t>‹#›</a:t>
            </a:fld>
            <a:endParaRPr lang="en-US">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08521664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8" r:id="rId13"/>
    <p:sldLayoutId id="2147483999" r:id="rId14"/>
    <p:sldLayoutId id="2147484048" r:id="rId15"/>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457200"/>
            <a:ext cx="7772400" cy="8572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485900"/>
            <a:ext cx="7772400" cy="30861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Helvetica" pitchFamily="-105" charset="0"/>
                <a:ea typeface="+mn-ea"/>
                <a:cs typeface="+mn-cs"/>
              </a:defRPr>
            </a:lvl1pPr>
          </a:lstStyle>
          <a:p>
            <a:pPr defTabSz="914400">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Helvetica" pitchFamily="-105" charset="0"/>
                <a:ea typeface="+mn-ea"/>
                <a:cs typeface="+mn-cs"/>
              </a:defRPr>
            </a:lvl1pPr>
          </a:lstStyle>
          <a:p>
            <a:pPr defTabSz="914400">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Helvetica" charset="0"/>
              </a:defRPr>
            </a:lvl1pPr>
          </a:lstStyle>
          <a:p>
            <a:pPr defTabSz="914400">
              <a:defRPr/>
            </a:pPr>
            <a:fld id="{FE37D2F8-7564-D944-8281-7D0FDD90AF6B}" type="slidenum">
              <a:rPr lang="en-US"/>
              <a:pPr defTabSz="914400">
                <a:defRPr/>
              </a:pPr>
              <a:t>‹#›</a:t>
            </a:fld>
            <a:endParaRPr lang="en-US"/>
          </a:p>
        </p:txBody>
      </p:sp>
    </p:spTree>
    <p:extLst>
      <p:ext uri="{BB962C8B-B14F-4D97-AF65-F5344CB8AC3E}">
        <p14:creationId xmlns:p14="http://schemas.microsoft.com/office/powerpoint/2010/main" val="1168539140"/>
      </p:ext>
    </p:extLst>
  </p:cSld>
  <p:clrMap bg1="dk2" tx1="lt1" bg2="dk1"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Lst>
  <p:transition spd="slow">
    <p:wipe/>
  </p:transition>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Helvetica" pitchFamily="-105"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Helvetica" pitchFamily="-105"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Helvetica" pitchFamily="-105"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Helvetica" pitchFamily="-105"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Helvetica" pitchFamily="-105" charset="0"/>
        </a:defRPr>
      </a:lvl6pPr>
      <a:lvl7pPr marL="914400" algn="ctr" rtl="0" fontAlgn="base">
        <a:spcBef>
          <a:spcPct val="0"/>
        </a:spcBef>
        <a:spcAft>
          <a:spcPct val="0"/>
        </a:spcAft>
        <a:defRPr sz="4400">
          <a:solidFill>
            <a:schemeClr val="tx2"/>
          </a:solidFill>
          <a:latin typeface="Helvetica" pitchFamily="-105" charset="0"/>
        </a:defRPr>
      </a:lvl7pPr>
      <a:lvl8pPr marL="1371600" algn="ctr" rtl="0" fontAlgn="base">
        <a:spcBef>
          <a:spcPct val="0"/>
        </a:spcBef>
        <a:spcAft>
          <a:spcPct val="0"/>
        </a:spcAft>
        <a:defRPr sz="4400">
          <a:solidFill>
            <a:schemeClr val="tx2"/>
          </a:solidFill>
          <a:latin typeface="Helvetica" pitchFamily="-105" charset="0"/>
        </a:defRPr>
      </a:lvl8pPr>
      <a:lvl9pPr marL="1828800" algn="ctr" rtl="0" fontAlgn="base">
        <a:spcBef>
          <a:spcPct val="0"/>
        </a:spcBef>
        <a:spcAft>
          <a:spcPct val="0"/>
        </a:spcAft>
        <a:defRPr sz="4400">
          <a:solidFill>
            <a:schemeClr val="tx2"/>
          </a:solidFill>
          <a:latin typeface="Helvetica"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685800" y="457200"/>
            <a:ext cx="7772400" cy="8572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485900"/>
            <a:ext cx="7772400" cy="30861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Helvetica" pitchFamily="-105" charset="0"/>
                <a:ea typeface="+mn-ea"/>
                <a:cs typeface="+mn-cs"/>
              </a:defRPr>
            </a:lvl1pPr>
          </a:lstStyle>
          <a:p>
            <a:pPr defTabSz="914400">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Helvetica" pitchFamily="-105" charset="0"/>
                <a:ea typeface="+mn-ea"/>
                <a:cs typeface="+mn-cs"/>
              </a:defRPr>
            </a:lvl1pPr>
          </a:lstStyle>
          <a:p>
            <a:pPr defTabSz="914400">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Helvetica" charset="0"/>
              </a:defRPr>
            </a:lvl1pPr>
          </a:lstStyle>
          <a:p>
            <a:pPr defTabSz="914400">
              <a:defRPr/>
            </a:pPr>
            <a:fld id="{27AB9F86-1364-8A49-80DC-ABDB50608046}" type="slidenum">
              <a:rPr lang="en-US"/>
              <a:pPr defTabSz="914400">
                <a:defRPr/>
              </a:pPr>
              <a:t>‹#›</a:t>
            </a:fld>
            <a:endParaRPr lang="en-US"/>
          </a:p>
        </p:txBody>
      </p:sp>
    </p:spTree>
    <p:extLst>
      <p:ext uri="{BB962C8B-B14F-4D97-AF65-F5344CB8AC3E}">
        <p14:creationId xmlns:p14="http://schemas.microsoft.com/office/powerpoint/2010/main" val="764573482"/>
      </p:ext>
    </p:extLst>
  </p:cSld>
  <p:clrMap bg1="dk2" tx1="lt1" bg2="dk1"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spd="slow">
    <p:wipe/>
  </p:transition>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Helvetica" pitchFamily="-105"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Helvetica" pitchFamily="-105"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Helvetica" pitchFamily="-105"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Helvetica" pitchFamily="-105"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Helvetica" pitchFamily="-105" charset="0"/>
        </a:defRPr>
      </a:lvl6pPr>
      <a:lvl7pPr marL="914400" algn="ctr" rtl="0" fontAlgn="base">
        <a:spcBef>
          <a:spcPct val="0"/>
        </a:spcBef>
        <a:spcAft>
          <a:spcPct val="0"/>
        </a:spcAft>
        <a:defRPr sz="4400">
          <a:solidFill>
            <a:schemeClr val="tx2"/>
          </a:solidFill>
          <a:latin typeface="Helvetica" pitchFamily="-105" charset="0"/>
        </a:defRPr>
      </a:lvl7pPr>
      <a:lvl8pPr marL="1371600" algn="ctr" rtl="0" fontAlgn="base">
        <a:spcBef>
          <a:spcPct val="0"/>
        </a:spcBef>
        <a:spcAft>
          <a:spcPct val="0"/>
        </a:spcAft>
        <a:defRPr sz="4400">
          <a:solidFill>
            <a:schemeClr val="tx2"/>
          </a:solidFill>
          <a:latin typeface="Helvetica" pitchFamily="-105" charset="0"/>
        </a:defRPr>
      </a:lvl8pPr>
      <a:lvl9pPr marL="1828800" algn="ctr" rtl="0" fontAlgn="base">
        <a:spcBef>
          <a:spcPct val="0"/>
        </a:spcBef>
        <a:spcAft>
          <a:spcPct val="0"/>
        </a:spcAft>
        <a:defRPr sz="4400">
          <a:solidFill>
            <a:schemeClr val="tx2"/>
          </a:solidFill>
          <a:latin typeface="Helvetica"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2654"/>
            <a:ext cx="8229600" cy="34624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title style</a:t>
            </a:r>
          </a:p>
        </p:txBody>
      </p:sp>
      <p:sp>
        <p:nvSpPr>
          <p:cNvPr id="5123" name="Text Placeholder 2"/>
          <p:cNvSpPr>
            <a:spLocks noGrp="1"/>
          </p:cNvSpPr>
          <p:nvPr>
            <p:ph type="body" idx="1"/>
          </p:nvPr>
        </p:nvSpPr>
        <p:spPr bwMode="auto">
          <a:xfrm>
            <a:off x="457200" y="990378"/>
            <a:ext cx="8229600" cy="339447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767263"/>
            <a:ext cx="2133600" cy="273844"/>
          </a:xfrm>
          <a:prstGeom prst="rect">
            <a:avLst/>
          </a:prstGeom>
        </p:spPr>
        <p:txBody>
          <a:bodyPr vert="horz" lIns="0" tIns="0" rIns="0" bIns="0" rtlCol="0" anchor="ctr"/>
          <a:lstStyle>
            <a:lvl1pPr algn="l" fontAlgn="auto">
              <a:spcBef>
                <a:spcPts val="0"/>
              </a:spcBef>
              <a:spcAft>
                <a:spcPts val="0"/>
              </a:spcAft>
              <a:defRPr sz="900" smtClean="0">
                <a:solidFill>
                  <a:srgbClr val="6C6C6C"/>
                </a:solidFill>
                <a:latin typeface="+mn-lt"/>
                <a:ea typeface="+mn-ea"/>
                <a:cs typeface="SapientSansRegular"/>
              </a:defRPr>
            </a:lvl1pPr>
          </a:lstStyle>
          <a:p>
            <a:pPr>
              <a:defRPr/>
            </a:pPr>
            <a:fld id="{8767E79B-3863-C648-ACD5-D5A69BA31F7C}" type="datetime4">
              <a:rPr lang="en-US"/>
              <a:pPr>
                <a:defRPr/>
              </a:pPr>
              <a:t>April 25, 2017</a:t>
            </a:fld>
            <a:endParaRPr lang="en-US" dirty="0"/>
          </a:p>
        </p:txBody>
      </p:sp>
      <p:sp>
        <p:nvSpPr>
          <p:cNvPr id="11" name="Footer Placeholder 4"/>
          <p:cNvSpPr>
            <a:spLocks noGrp="1"/>
          </p:cNvSpPr>
          <p:nvPr>
            <p:ph type="ftr" sz="quarter" idx="3"/>
          </p:nvPr>
        </p:nvSpPr>
        <p:spPr>
          <a:xfrm>
            <a:off x="3124200" y="4767263"/>
            <a:ext cx="2895600" cy="273844"/>
          </a:xfrm>
          <a:prstGeom prst="rect">
            <a:avLst/>
          </a:prstGeom>
        </p:spPr>
        <p:txBody>
          <a:bodyPr vert="horz" lIns="0" tIns="0" rIns="0" bIns="0" rtlCol="0" anchor="ctr"/>
          <a:lstStyle>
            <a:lvl1pPr algn="ctr" fontAlgn="auto">
              <a:spcBef>
                <a:spcPts val="0"/>
              </a:spcBef>
              <a:spcAft>
                <a:spcPts val="0"/>
              </a:spcAft>
              <a:defRPr sz="9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6553200" y="4767263"/>
            <a:ext cx="2133600" cy="273844"/>
          </a:xfrm>
          <a:prstGeom prst="rect">
            <a:avLst/>
          </a:prstGeom>
        </p:spPr>
        <p:txBody>
          <a:bodyPr vert="horz" lIns="0" tIns="0" rIns="0" bIns="0" rtlCol="0" anchor="ctr"/>
          <a:lstStyle>
            <a:lvl1pPr algn="r" fontAlgn="auto">
              <a:spcBef>
                <a:spcPts val="0"/>
              </a:spcBef>
              <a:spcAft>
                <a:spcPts val="0"/>
              </a:spcAft>
              <a:defRPr sz="900" b="0" i="0" smtClean="0">
                <a:solidFill>
                  <a:srgbClr val="6C6C6C"/>
                </a:solidFill>
                <a:latin typeface="+mn-lt"/>
                <a:ea typeface="+mn-ea"/>
                <a:cs typeface="Sapient Centro Slab"/>
              </a:defRPr>
            </a:lvl1pPr>
          </a:lstStyle>
          <a:p>
            <a:pPr>
              <a:defRPr/>
            </a:pPr>
            <a:fld id="{4F8F9822-CE00-0B4F-ADB5-DBA954363B09}" type="slidenum">
              <a:rPr lang="en-US"/>
              <a:pPr>
                <a:defRPr/>
              </a:pPr>
              <a:t>‹#›</a:t>
            </a:fld>
            <a:endParaRPr lang="en-US" dirty="0"/>
          </a:p>
        </p:txBody>
      </p:sp>
    </p:spTree>
    <p:extLst>
      <p:ext uri="{BB962C8B-B14F-4D97-AF65-F5344CB8AC3E}">
        <p14:creationId xmlns:p14="http://schemas.microsoft.com/office/powerpoint/2010/main" val="56022340"/>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Lst>
  <p:transition spd="slow">
    <p:wipe/>
  </p:transition>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fontAlgn="auto">
              <a:spcBef>
                <a:spcPts val="0"/>
              </a:spcBef>
              <a:spcAft>
                <a:spcPts val="0"/>
              </a:spcAft>
            </a:pPr>
            <a:fld id="{C764DE79-268F-4C1A-8933-263129D2AF90}" type="datetimeFigureOut">
              <a:rPr lang="en-US" smtClean="0">
                <a:solidFill>
                  <a:prstClr val="black">
                    <a:tint val="75000"/>
                  </a:prstClr>
                </a:solidFill>
                <a:latin typeface="Calibri" panose="020F0502020204030204"/>
                <a:ea typeface=""/>
                <a:cs typeface=""/>
              </a:rPr>
              <a:pPr defTabSz="685783" fontAlgn="auto">
                <a:spcBef>
                  <a:spcPts val="0"/>
                </a:spcBef>
                <a:spcAft>
                  <a:spcPts val="0"/>
                </a:spcAft>
              </a:pPr>
              <a:t>4/25/17</a:t>
            </a:fld>
            <a:endParaRPr lang="en-US" dirty="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fontAlgn="auto">
              <a:spcBef>
                <a:spcPts val="0"/>
              </a:spcBef>
              <a:spcAft>
                <a:spcPts val="0"/>
              </a:spcAft>
            </a:pPr>
            <a:endParaRPr lang="en-US" dirty="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fontAlgn="auto">
              <a:spcBef>
                <a:spcPts val="0"/>
              </a:spcBef>
              <a:spcAft>
                <a:spcPts val="0"/>
              </a:spcAft>
            </a:pPr>
            <a:fld id="{48F63A3B-78C7-47BE-AE5E-E10140E04643}" type="slidenum">
              <a:rPr lang="en-US" smtClean="0">
                <a:solidFill>
                  <a:prstClr val="black">
                    <a:tint val="75000"/>
                  </a:prstClr>
                </a:solidFill>
                <a:latin typeface="Calibri" panose="020F0502020204030204"/>
                <a:ea typeface=""/>
                <a:cs typeface=""/>
              </a:rPr>
              <a:pPr defTabSz="685783" fontAlgn="auto">
                <a:spcBef>
                  <a:spcPts val="0"/>
                </a:spcBef>
                <a:spcAft>
                  <a:spcPts val="0"/>
                </a:spcAft>
              </a:pPr>
              <a:t>‹#›</a:t>
            </a:fld>
            <a:endParaRPr lang="en-US" dirty="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925120739"/>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6" r:id="rId18"/>
    <p:sldLayoutId id="2147484137" r:id="rId19"/>
    <p:sldLayoutId id="2147484138" r:id="rId2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fontAlgn="auto">
              <a:spcBef>
                <a:spcPts val="0"/>
              </a:spcBef>
              <a:spcAft>
                <a:spcPts val="0"/>
              </a:spcAft>
            </a:pPr>
            <a:fld id="{C764DE79-268F-4C1A-8933-263129D2AF90}" type="datetimeFigureOut">
              <a:rPr lang="en-US" smtClean="0">
                <a:solidFill>
                  <a:prstClr val="black">
                    <a:tint val="75000"/>
                  </a:prstClr>
                </a:solidFill>
                <a:latin typeface="Calibri" panose="020F0502020204030204"/>
                <a:ea typeface=""/>
                <a:cs typeface=""/>
              </a:rPr>
              <a:pPr defTabSz="685783" fontAlgn="auto">
                <a:spcBef>
                  <a:spcPts val="0"/>
                </a:spcBef>
                <a:spcAft>
                  <a:spcPts val="0"/>
                </a:spcAft>
              </a:pPr>
              <a:t>4/25/17</a:t>
            </a:fld>
            <a:endParaRPr lang="en-US" dirty="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fontAlgn="auto">
              <a:spcBef>
                <a:spcPts val="0"/>
              </a:spcBef>
              <a:spcAft>
                <a:spcPts val="0"/>
              </a:spcAft>
            </a:pPr>
            <a:endParaRPr lang="en-US" dirty="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fontAlgn="auto">
              <a:spcBef>
                <a:spcPts val="0"/>
              </a:spcBef>
              <a:spcAft>
                <a:spcPts val="0"/>
              </a:spcAft>
            </a:pPr>
            <a:fld id="{48F63A3B-78C7-47BE-AE5E-E10140E04643}" type="slidenum">
              <a:rPr lang="en-US" smtClean="0">
                <a:solidFill>
                  <a:prstClr val="black">
                    <a:tint val="75000"/>
                  </a:prstClr>
                </a:solidFill>
                <a:latin typeface="Calibri" panose="020F0502020204030204"/>
                <a:ea typeface=""/>
                <a:cs typeface=""/>
              </a:rPr>
              <a:pPr defTabSz="685783" fontAlgn="auto">
                <a:spcBef>
                  <a:spcPts val="0"/>
                </a:spcBef>
                <a:spcAft>
                  <a:spcPts val="0"/>
                </a:spcAft>
              </a:pPr>
              <a:t>‹#›</a:t>
            </a:fld>
            <a:endParaRPr lang="en-US" dirty="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832611574"/>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 id="2147484154" r:id="rId15"/>
    <p:sldLayoutId id="2147484155" r:id="rId16"/>
    <p:sldLayoutId id="2147484156" r:id="rId17"/>
    <p:sldLayoutId id="2147484157" r:id="rId18"/>
    <p:sldLayoutId id="2147484158" r:id="rId19"/>
    <p:sldLayoutId id="2147484159" r:id="rId20"/>
    <p:sldLayoutId id="2147484160" r:id="rId2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xml"/><Relationship Id="rId3" Type="http://schemas.openxmlformats.org/officeDocument/2006/relationships/image" Target="../media/image2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jpe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7.xml"/><Relationship Id="rId2"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gif"/><Relationship Id="rId6" Type="http://schemas.openxmlformats.org/officeDocument/2006/relationships/image" Target="../media/image57.jpeg"/><Relationship Id="rId1" Type="http://schemas.openxmlformats.org/officeDocument/2006/relationships/slideLayout" Target="../slideLayouts/slideLayout12.xml"/><Relationship Id="rId2" Type="http://schemas.openxmlformats.org/officeDocument/2006/relationships/image" Target="../media/image5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154.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4"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2.xml"/><Relationship Id="rId3" Type="http://schemas.openxmlformats.org/officeDocument/2006/relationships/image" Target="../media/image7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tiff"/><Relationship Id="rId1" Type="http://schemas.openxmlformats.org/officeDocument/2006/relationships/slideLayout" Target="../slideLayouts/slideLayout113.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135.xml"/><Relationship Id="rId2" Type="http://schemas.openxmlformats.org/officeDocument/2006/relationships/notesSlide" Target="../notesSlides/notesSlide15.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6.xml"/><Relationship Id="rId3"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99.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3" Type="http://schemas.openxmlformats.org/officeDocument/2006/relationships/image" Target="../media/image79.tiff"/><Relationship Id="rId4" Type="http://schemas.openxmlformats.org/officeDocument/2006/relationships/image" Target="../media/image80.tiff"/><Relationship Id="rId1" Type="http://schemas.openxmlformats.org/officeDocument/2006/relationships/slideLayout" Target="../slideLayouts/slideLayout101.xml"/><Relationship Id="rId2" Type="http://schemas.openxmlformats.org/officeDocument/2006/relationships/notesSlide" Target="../notesSlides/notesSlide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hyperlink" Target="http://cgc.systemsbiology.net/" TargetMode="External"/><Relationship Id="rId4" Type="http://schemas.openxmlformats.org/officeDocument/2006/relationships/hyperlink" Target="http://www.cancergenomicscloud.org/" TargetMode="External"/><Relationship Id="rId1" Type="http://schemas.openxmlformats.org/officeDocument/2006/relationships/slideLayout" Target="../slideLayouts/slideLayout20.xml"/><Relationship Id="rId2" Type="http://schemas.openxmlformats.org/officeDocument/2006/relationships/hyperlink" Target="http://firecloud.or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mailto:Warren.kibbe@nih.gov" TargetMode="External"/><Relationship Id="rId4" Type="http://schemas.openxmlformats.org/officeDocument/2006/relationships/image" Target="../media/image21.tiff"/><Relationship Id="rId1" Type="http://schemas.openxmlformats.org/officeDocument/2006/relationships/slideLayout" Target="../slideLayouts/slideLayout12.xml"/><Relationship Id="rId2" Type="http://schemas.openxmlformats.org/officeDocument/2006/relationships/image" Target="../media/image82.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ds.nih.gov/" TargetMode="External"/><Relationship Id="rId3" Type="http://schemas.openxmlformats.org/officeDocument/2006/relationships/hyperlink" Target="http://www.cancer.gov/grants-training/grants-management/nci-policies/genomic-dat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emf"/><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a:xfrm>
            <a:off x="685800" y="1008052"/>
            <a:ext cx="7772400" cy="1370882"/>
          </a:xfrm>
        </p:spPr>
        <p:txBody>
          <a:bodyPr/>
          <a:lstStyle/>
          <a:p>
            <a:r>
              <a:rPr lang="en-US" sz="3200" dirty="0"/>
              <a:t>Precision </a:t>
            </a:r>
            <a:r>
              <a:rPr lang="en-US" sz="3200" dirty="0" smtClean="0"/>
              <a:t>Oncology - </a:t>
            </a:r>
            <a:r>
              <a:rPr lang="en-US" sz="3200" dirty="0"/>
              <a:t>using Genomics, Proteomics and Imaging to inform biology and treatment</a:t>
            </a:r>
          </a:p>
        </p:txBody>
      </p:sp>
      <p:sp>
        <p:nvSpPr>
          <p:cNvPr id="2" name="Subtitle 1"/>
          <p:cNvSpPr>
            <a:spLocks noGrp="1"/>
          </p:cNvSpPr>
          <p:nvPr>
            <p:ph type="subTitle" idx="1"/>
          </p:nvPr>
        </p:nvSpPr>
        <p:spPr/>
        <p:txBody>
          <a:bodyPr/>
          <a:lstStyle/>
          <a:p>
            <a:r>
              <a:rPr lang="en-US" dirty="0"/>
              <a:t>Warren Kibbe, PhD</a:t>
            </a:r>
          </a:p>
          <a:p>
            <a:r>
              <a:rPr lang="en-US" dirty="0" err="1"/>
              <a:t>warren.kibbe@nih.gov</a:t>
            </a:r>
            <a:endParaRPr lang="en-US" dirty="0"/>
          </a:p>
        </p:txBody>
      </p:sp>
      <p:sp>
        <p:nvSpPr>
          <p:cNvPr id="3" name="TextBox 2"/>
          <p:cNvSpPr txBox="1"/>
          <p:nvPr/>
        </p:nvSpPr>
        <p:spPr>
          <a:xfrm>
            <a:off x="6305714" y="3906982"/>
            <a:ext cx="1180772" cy="369332"/>
          </a:xfrm>
          <a:prstGeom prst="rect">
            <a:avLst/>
          </a:prstGeom>
          <a:noFill/>
        </p:spPr>
        <p:txBody>
          <a:bodyPr wrap="none" rtlCol="0">
            <a:spAutoFit/>
          </a:bodyPr>
          <a:lstStyle/>
          <a:p>
            <a:pPr defTabSz="685800" fontAlgn="auto">
              <a:spcBef>
                <a:spcPts val="0"/>
              </a:spcBef>
              <a:spcAft>
                <a:spcPts val="0"/>
              </a:spcAft>
            </a:pPr>
            <a:r>
              <a:rPr lang="en-US" dirty="0">
                <a:solidFill>
                  <a:prstClr val="black"/>
                </a:solidFill>
                <a:latin typeface="Calibri" panose="020F0502020204030204"/>
                <a:ea typeface=""/>
                <a:cs typeface=""/>
              </a:rPr>
              <a:t>@</a:t>
            </a:r>
            <a:r>
              <a:rPr lang="en-US" dirty="0" err="1">
                <a:solidFill>
                  <a:prstClr val="black"/>
                </a:solidFill>
                <a:latin typeface="Calibri" panose="020F0502020204030204"/>
                <a:ea typeface=""/>
                <a:cs typeface=""/>
              </a:rPr>
              <a:t>wakibbe</a:t>
            </a:r>
            <a:endParaRPr lang="en-US" dirty="0">
              <a:solidFill>
                <a:prstClr val="black"/>
              </a:solidFill>
              <a:latin typeface="Calibri" panose="020F0502020204030204"/>
              <a:ea typeface=""/>
              <a:cs typeface=""/>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0954" y="3914267"/>
            <a:ext cx="354761" cy="354761"/>
          </a:xfrm>
          <a:prstGeom prst="rect">
            <a:avLst/>
          </a:prstGeom>
        </p:spPr>
      </p:pic>
      <p:sp>
        <p:nvSpPr>
          <p:cNvPr id="7" name="Rectangle 10"/>
          <p:cNvSpPr>
            <a:spLocks noChangeArrowheads="1"/>
          </p:cNvSpPr>
          <p:nvPr/>
        </p:nvSpPr>
        <p:spPr bwMode="auto">
          <a:xfrm>
            <a:off x="5105400" y="4572000"/>
            <a:ext cx="3581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en-US" dirty="0" smtClean="0">
                <a:solidFill>
                  <a:srgbClr val="669900"/>
                </a:solidFill>
                <a:latin typeface="Arial" charset="0"/>
              </a:rPr>
              <a:t>April 26</a:t>
            </a:r>
            <a:r>
              <a:rPr lang="en-US" baseline="30000" dirty="0" smtClean="0">
                <a:solidFill>
                  <a:srgbClr val="669900"/>
                </a:solidFill>
                <a:latin typeface="Arial" charset="0"/>
              </a:rPr>
              <a:t>th</a:t>
            </a:r>
            <a:r>
              <a:rPr lang="en-US" dirty="0" smtClean="0">
                <a:solidFill>
                  <a:srgbClr val="669900"/>
                </a:solidFill>
                <a:latin typeface="Arial" charset="0"/>
              </a:rPr>
              <a:t>, 2017</a:t>
            </a:r>
            <a:endParaRPr lang="en-US" dirty="0">
              <a:solidFill>
                <a:srgbClr val="669900"/>
              </a:solidFill>
              <a:latin typeface="Arial" charset="0"/>
            </a:endParaRPr>
          </a:p>
        </p:txBody>
      </p:sp>
    </p:spTree>
    <p:extLst>
      <p:ext uri="{BB962C8B-B14F-4D97-AF65-F5344CB8AC3E}">
        <p14:creationId xmlns:p14="http://schemas.microsoft.com/office/powerpoint/2010/main" val="115448846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18361" cy="5143500"/>
          </a:xfrm>
          <a:prstGeom prst="rect">
            <a:avLst/>
          </a:prstGeom>
        </p:spPr>
      </p:pic>
    </p:spTree>
    <p:extLst>
      <p:ext uri="{BB962C8B-B14F-4D97-AF65-F5344CB8AC3E}">
        <p14:creationId xmlns:p14="http://schemas.microsoft.com/office/powerpoint/2010/main" val="101129866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8" descr="BiologicalScales.gif                                           0009AE64WAK Al                         BC2CDA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14350"/>
            <a:ext cx="68675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4"/>
          <p:cNvSpPr>
            <a:spLocks noGrp="1" noChangeArrowheads="1"/>
          </p:cNvSpPr>
          <p:nvPr>
            <p:ph type="title"/>
          </p:nvPr>
        </p:nvSpPr>
        <p:spPr>
          <a:xfrm>
            <a:off x="1600200" y="57150"/>
            <a:ext cx="5829300" cy="514350"/>
          </a:xfrm>
        </p:spPr>
        <p:txBody>
          <a:bodyPr>
            <a:normAutofit/>
          </a:bodyPr>
          <a:lstStyle/>
          <a:p>
            <a:pPr algn="ctr"/>
            <a:r>
              <a:rPr lang="en-US" altLang="en-US" dirty="0">
                <a:latin typeface="Arial" charset="0"/>
                <a:ea typeface="ＭＳ Ｐゴシック" charset="-128"/>
              </a:rPr>
              <a:t>Biological Scales</a:t>
            </a:r>
          </a:p>
        </p:txBody>
      </p:sp>
    </p:spTree>
    <p:extLst>
      <p:ext uri="{BB962C8B-B14F-4D97-AF65-F5344CB8AC3E}">
        <p14:creationId xmlns:p14="http://schemas.microsoft.com/office/powerpoint/2010/main" val="158970892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7285" y="0"/>
            <a:ext cx="6106715" cy="4525725"/>
          </a:xfrm>
          <a:prstGeom prst="rect">
            <a:avLst/>
          </a:prstGeom>
        </p:spPr>
      </p:pic>
      <p:sp>
        <p:nvSpPr>
          <p:cNvPr id="2" name="Title 1"/>
          <p:cNvSpPr>
            <a:spLocks noGrp="1"/>
          </p:cNvSpPr>
          <p:nvPr>
            <p:ph type="title"/>
          </p:nvPr>
        </p:nvSpPr>
        <p:spPr/>
        <p:txBody>
          <a:bodyPr/>
          <a:lstStyle/>
          <a:p>
            <a:r>
              <a:rPr lang="en-US" dirty="0" smtClean="0"/>
              <a:t>Keeping in mind cellular dynamics</a:t>
            </a:r>
            <a:endParaRPr lang="en-US" dirty="0"/>
          </a:p>
        </p:txBody>
      </p:sp>
      <p:pic>
        <p:nvPicPr>
          <p:cNvPr id="5" name="Picture 4"/>
          <p:cNvPicPr>
            <a:picLocks noChangeAspect="1"/>
          </p:cNvPicPr>
          <p:nvPr/>
        </p:nvPicPr>
        <p:blipFill>
          <a:blip r:embed="rId3"/>
          <a:stretch>
            <a:fillRect/>
          </a:stretch>
        </p:blipFill>
        <p:spPr>
          <a:xfrm>
            <a:off x="4714945" y="4507285"/>
            <a:ext cx="2600256" cy="612677"/>
          </a:xfrm>
          <a:prstGeom prst="rect">
            <a:avLst/>
          </a:prstGeom>
        </p:spPr>
      </p:pic>
      <p:sp>
        <p:nvSpPr>
          <p:cNvPr id="6" name="TextBox 5"/>
          <p:cNvSpPr txBox="1"/>
          <p:nvPr/>
        </p:nvSpPr>
        <p:spPr>
          <a:xfrm>
            <a:off x="3769292" y="1168324"/>
            <a:ext cx="2416601" cy="1477328"/>
          </a:xfrm>
          <a:prstGeom prst="rect">
            <a:avLst/>
          </a:prstGeom>
          <a:noFill/>
        </p:spPr>
        <p:txBody>
          <a:bodyPr wrap="square" rtlCol="0">
            <a:spAutoFit/>
          </a:bodyPr>
          <a:lstStyle/>
          <a:p>
            <a:r>
              <a:rPr lang="en-US" dirty="0" smtClean="0"/>
              <a:t>On average across 375 tumor samples, </a:t>
            </a:r>
            <a:r>
              <a:rPr lang="en-US" b="1" dirty="0" smtClean="0"/>
              <a:t>ONLY</a:t>
            </a:r>
            <a:r>
              <a:rPr lang="en-US" dirty="0" smtClean="0"/>
              <a:t> 33% of RNA expression differences correlated with protein abundance</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30" y="788484"/>
            <a:ext cx="3485554" cy="3714336"/>
          </a:xfrm>
          <a:prstGeom prst="rect">
            <a:avLst/>
          </a:prstGeom>
        </p:spPr>
      </p:pic>
      <p:sp>
        <p:nvSpPr>
          <p:cNvPr id="7" name="TextBox 6"/>
          <p:cNvSpPr txBox="1"/>
          <p:nvPr/>
        </p:nvSpPr>
        <p:spPr>
          <a:xfrm>
            <a:off x="132637" y="4545354"/>
            <a:ext cx="5551520" cy="246221"/>
          </a:xfrm>
          <a:prstGeom prst="rect">
            <a:avLst/>
          </a:prstGeom>
          <a:noFill/>
        </p:spPr>
        <p:txBody>
          <a:bodyPr wrap="none" rtlCol="0">
            <a:spAutoFit/>
          </a:bodyPr>
          <a:lstStyle/>
          <a:p>
            <a:r>
              <a:rPr lang="en-US" sz="1000" dirty="0" smtClean="0"/>
              <a:t>Zhang B et al, </a:t>
            </a:r>
            <a:r>
              <a:rPr lang="en-US" sz="1000" dirty="0" err="1" smtClean="0"/>
              <a:t>Proteogenomic</a:t>
            </a:r>
            <a:r>
              <a:rPr lang="en-US" sz="1000" dirty="0" smtClean="0"/>
              <a:t> characterization of human colon and rectal cancer, Nature, 2014, July 20.</a:t>
            </a:r>
            <a:endParaRPr lang="en-US" sz="1000" dirty="0"/>
          </a:p>
        </p:txBody>
      </p:sp>
    </p:spTree>
    <p:extLst>
      <p:ext uri="{BB962C8B-B14F-4D97-AF65-F5344CB8AC3E}">
        <p14:creationId xmlns:p14="http://schemas.microsoft.com/office/powerpoint/2010/main" val="105700979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79" y="301838"/>
            <a:ext cx="8178276" cy="2175891"/>
          </a:xfrm>
        </p:spPr>
        <p:txBody>
          <a:bodyPr/>
          <a:lstStyle/>
          <a:p>
            <a:pPr>
              <a:spcAft>
                <a:spcPts val="1200"/>
              </a:spcAft>
            </a:pPr>
            <a:r>
              <a:rPr lang="en-US" sz="4000" dirty="0" smtClean="0"/>
              <a:t>Genomics is the </a:t>
            </a:r>
            <a:r>
              <a:rPr lang="en-US" sz="4000" dirty="0" smtClean="0">
                <a:solidFill>
                  <a:schemeClr val="tx2"/>
                </a:solidFill>
              </a:rPr>
              <a:t>beginning</a:t>
            </a:r>
            <a:r>
              <a:rPr lang="en-US" sz="4000" dirty="0" smtClean="0"/>
              <a:t> of precision medicine, not the end!</a:t>
            </a:r>
            <a:endParaRPr lang="en-US" sz="4000" dirty="0">
              <a:solidFill>
                <a:srgbClr val="FF0000"/>
              </a:solidFill>
            </a:endParaRPr>
          </a:p>
        </p:txBody>
      </p:sp>
    </p:spTree>
    <p:extLst>
      <p:ext uri="{BB962C8B-B14F-4D97-AF65-F5344CB8AC3E}">
        <p14:creationId xmlns:p14="http://schemas.microsoft.com/office/powerpoint/2010/main" val="21185855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192"/>
            <a:ext cx="9124950" cy="5143500"/>
          </a:xfrm>
          <a:prstGeom prst="rect">
            <a:avLst/>
          </a:prstGeom>
        </p:spPr>
      </p:pic>
      <p:sp>
        <p:nvSpPr>
          <p:cNvPr id="3" name="TextBox 2"/>
          <p:cNvSpPr txBox="1"/>
          <p:nvPr/>
        </p:nvSpPr>
        <p:spPr>
          <a:xfrm>
            <a:off x="9525" y="247791"/>
            <a:ext cx="4133311" cy="400110"/>
          </a:xfrm>
          <a:prstGeom prst="rect">
            <a:avLst/>
          </a:prstGeom>
          <a:noFill/>
        </p:spPr>
        <p:txBody>
          <a:bodyPr wrap="none" rtlCol="0">
            <a:spAutoFit/>
          </a:bodyPr>
          <a:lstStyle/>
          <a:p>
            <a:r>
              <a:rPr lang="en-US" sz="2000" b="1" dirty="0" smtClean="0">
                <a:solidFill>
                  <a:srgbClr val="606060"/>
                </a:solidFill>
              </a:rPr>
              <a:t>Digital technology is </a:t>
            </a:r>
            <a:r>
              <a:rPr lang="en-US" sz="2000" b="1" smtClean="0">
                <a:solidFill>
                  <a:srgbClr val="606060"/>
                </a:solidFill>
              </a:rPr>
              <a:t>changing rapidly</a:t>
            </a:r>
            <a:endParaRPr lang="en-US" sz="2000" b="1">
              <a:solidFill>
                <a:srgbClr val="606060"/>
              </a:solidFill>
            </a:endParaRPr>
          </a:p>
        </p:txBody>
      </p:sp>
    </p:spTree>
    <p:extLst>
      <p:ext uri="{BB962C8B-B14F-4D97-AF65-F5344CB8AC3E}">
        <p14:creationId xmlns:p14="http://schemas.microsoft.com/office/powerpoint/2010/main" val="84039021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0"/>
            <a:ext cx="9124950" cy="5143500"/>
          </a:xfrm>
          <a:prstGeom prst="rect">
            <a:avLst/>
          </a:prstGeom>
        </p:spPr>
      </p:pic>
      <p:sp>
        <p:nvSpPr>
          <p:cNvPr id="3" name="TextBox 2"/>
          <p:cNvSpPr txBox="1"/>
          <p:nvPr/>
        </p:nvSpPr>
        <p:spPr>
          <a:xfrm>
            <a:off x="3301365" y="302655"/>
            <a:ext cx="3032946" cy="400110"/>
          </a:xfrm>
          <a:prstGeom prst="rect">
            <a:avLst/>
          </a:prstGeom>
          <a:noFill/>
        </p:spPr>
        <p:txBody>
          <a:bodyPr wrap="none" rtlCol="0">
            <a:spAutoFit/>
          </a:bodyPr>
          <a:lstStyle/>
          <a:p>
            <a:r>
              <a:rPr lang="en-US" sz="2000" b="1" dirty="0" smtClean="0">
                <a:solidFill>
                  <a:srgbClr val="606060"/>
                </a:solidFill>
              </a:rPr>
              <a:t>Cancer therapy </a:t>
            </a:r>
            <a:r>
              <a:rPr lang="en-US" sz="2000" b="1" smtClean="0">
                <a:solidFill>
                  <a:srgbClr val="606060"/>
                </a:solidFill>
              </a:rPr>
              <a:t>is changing</a:t>
            </a:r>
            <a:endParaRPr lang="en-US" sz="2000" b="1" dirty="0">
              <a:solidFill>
                <a:srgbClr val="606060"/>
              </a:solidFill>
            </a:endParaRPr>
          </a:p>
        </p:txBody>
      </p:sp>
    </p:spTree>
    <p:extLst>
      <p:ext uri="{BB962C8B-B14F-4D97-AF65-F5344CB8AC3E}">
        <p14:creationId xmlns:p14="http://schemas.microsoft.com/office/powerpoint/2010/main" val="43836357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0"/>
            <a:ext cx="9124950" cy="5143500"/>
          </a:xfrm>
          <a:prstGeom prst="rect">
            <a:avLst/>
          </a:prstGeom>
        </p:spPr>
      </p:pic>
      <p:sp>
        <p:nvSpPr>
          <p:cNvPr id="3" name="TextBox 2"/>
          <p:cNvSpPr txBox="1"/>
          <p:nvPr/>
        </p:nvSpPr>
        <p:spPr>
          <a:xfrm>
            <a:off x="3648837" y="192927"/>
            <a:ext cx="4804136" cy="400110"/>
          </a:xfrm>
          <a:prstGeom prst="rect">
            <a:avLst/>
          </a:prstGeom>
          <a:noFill/>
        </p:spPr>
        <p:txBody>
          <a:bodyPr wrap="none" rtlCol="0">
            <a:spAutoFit/>
          </a:bodyPr>
          <a:lstStyle/>
          <a:p>
            <a:r>
              <a:rPr lang="en-US" sz="2000" b="1" dirty="0" smtClean="0">
                <a:solidFill>
                  <a:srgbClr val="606060"/>
                </a:solidFill>
              </a:rPr>
              <a:t>Application of Cancer Genomics is changing</a:t>
            </a:r>
            <a:endParaRPr lang="en-US" sz="2000" b="1" dirty="0">
              <a:solidFill>
                <a:srgbClr val="606060"/>
              </a:solidFill>
            </a:endParaRPr>
          </a:p>
        </p:txBody>
      </p:sp>
    </p:spTree>
    <p:extLst>
      <p:ext uri="{BB962C8B-B14F-4D97-AF65-F5344CB8AC3E}">
        <p14:creationId xmlns:p14="http://schemas.microsoft.com/office/powerpoint/2010/main" val="170764539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76400" y="57150"/>
            <a:ext cx="5715000" cy="914400"/>
          </a:xfrm>
          <a:prstGeom prst="rect">
            <a:avLst/>
          </a:prstGeom>
        </p:spPr>
        <p:txBody>
          <a:bodyPr/>
          <a:lstStyle/>
          <a:p>
            <a:pPr algn="ctr">
              <a:defRPr/>
            </a:pPr>
            <a:r>
              <a:rPr lang="en-US" sz="2700" b="1" kern="0" dirty="0">
                <a:solidFill>
                  <a:srgbClr val="000000"/>
                </a:solidFill>
                <a:latin typeface="Arial Narrow" pitchFamily="34" charset="0"/>
                <a:ea typeface="ＭＳ Ｐゴシック" pitchFamily="34" charset="-128"/>
                <a:cs typeface="MS PGothic" charset="0"/>
              </a:rPr>
              <a:t> NCI MATCH </a:t>
            </a:r>
          </a:p>
          <a:p>
            <a:pPr>
              <a:defRPr/>
            </a:pPr>
            <a:endParaRPr lang="en-US" sz="2100" b="1" kern="0" dirty="0">
              <a:solidFill>
                <a:srgbClr val="000000"/>
              </a:solidFill>
              <a:latin typeface="Arial Narrow" pitchFamily="34" charset="0"/>
              <a:ea typeface="ＭＳ Ｐゴシック" pitchFamily="34" charset="-128"/>
              <a:cs typeface="MS PGothic" charset="0"/>
            </a:endParaRPr>
          </a:p>
          <a:p>
            <a:pPr algn="ctr">
              <a:defRPr/>
            </a:pPr>
            <a:endParaRPr lang="en-US" sz="2700" b="1" kern="0" dirty="0">
              <a:solidFill>
                <a:srgbClr val="000000"/>
              </a:solidFill>
              <a:latin typeface="Arial Narrow" pitchFamily="34" charset="0"/>
              <a:ea typeface="ＭＳ Ｐゴシック" pitchFamily="34" charset="-128"/>
              <a:cs typeface="MS PGothic" charset="0"/>
            </a:endParaRPr>
          </a:p>
          <a:p>
            <a:pPr algn="ctr">
              <a:defRPr/>
            </a:pPr>
            <a:endParaRPr lang="en-US" sz="2700" b="1" kern="0" dirty="0">
              <a:solidFill>
                <a:srgbClr val="000000"/>
              </a:solidFill>
              <a:latin typeface="Arial Narrow" pitchFamily="34" charset="0"/>
              <a:ea typeface="ＭＳ Ｐゴシック" pitchFamily="34" charset="-128"/>
              <a:cs typeface="MS PGothic" charset="0"/>
            </a:endParaRPr>
          </a:p>
        </p:txBody>
      </p:sp>
      <p:grpSp>
        <p:nvGrpSpPr>
          <p:cNvPr id="2" name="Group 1"/>
          <p:cNvGrpSpPr/>
          <p:nvPr/>
        </p:nvGrpSpPr>
        <p:grpSpPr>
          <a:xfrm>
            <a:off x="1627587" y="742951"/>
            <a:ext cx="5973365" cy="4088493"/>
            <a:chOff x="646115" y="990600"/>
            <a:chExt cx="7964487" cy="5451325"/>
          </a:xfrm>
        </p:grpSpPr>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5" y="990600"/>
              <a:ext cx="79644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5"/>
            <p:cNvSpPr txBox="1">
              <a:spLocks noChangeArrowheads="1"/>
            </p:cNvSpPr>
            <p:nvPr/>
          </p:nvSpPr>
          <p:spPr bwMode="auto">
            <a:xfrm>
              <a:off x="885826" y="5087707"/>
              <a:ext cx="5440806" cy="135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1pPr>
              <a:lvl2pPr marL="742950" indent="-28575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2pPr>
              <a:lvl3pPr marL="11430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3pPr>
              <a:lvl4pPr marL="16002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4pPr>
              <a:lvl5pPr marL="20574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5pPr>
              <a:lvl6pPr marL="25146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6pPr>
              <a:lvl7pPr marL="29718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7pPr>
              <a:lvl8pPr marL="34290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8pPr>
              <a:lvl9pPr marL="38862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9pPr>
            </a:lstStyle>
            <a:p>
              <a:pPr eaLnBrk="1" hangingPunct="1">
                <a:spcAft>
                  <a:spcPct val="0"/>
                </a:spcAft>
                <a:buClrTx/>
                <a:buFont typeface="Arial" pitchFamily="34" charset="0"/>
                <a:buChar char="•"/>
              </a:pPr>
              <a:r>
                <a:rPr lang="en-US" altLang="en-US" sz="1500" b="1" dirty="0">
                  <a:solidFill>
                    <a:srgbClr val="000000"/>
                  </a:solidFill>
                  <a:latin typeface="Calibri" pitchFamily="34" charset="0"/>
                </a:rPr>
                <a:t>Conduct across 2400 NCI-supported sites</a:t>
              </a:r>
            </a:p>
            <a:p>
              <a:pPr eaLnBrk="1" hangingPunct="1">
                <a:spcAft>
                  <a:spcPct val="0"/>
                </a:spcAft>
                <a:buClrTx/>
                <a:buFont typeface="Arial" pitchFamily="34" charset="0"/>
                <a:buChar char="•"/>
              </a:pPr>
              <a:r>
                <a:rPr lang="en-US" altLang="en-US" sz="1500" b="1" dirty="0">
                  <a:solidFill>
                    <a:srgbClr val="000000"/>
                  </a:solidFill>
                  <a:latin typeface="Calibri" pitchFamily="34" charset="0"/>
                </a:rPr>
                <a:t>Pay for on-study and at progression biopsies</a:t>
              </a:r>
            </a:p>
            <a:p>
              <a:pPr eaLnBrk="1" hangingPunct="1">
                <a:spcAft>
                  <a:spcPct val="0"/>
                </a:spcAft>
                <a:buClrTx/>
                <a:buFont typeface="Arial" pitchFamily="34" charset="0"/>
                <a:buChar char="•"/>
              </a:pPr>
              <a:r>
                <a:rPr lang="en-US" altLang="en-US" sz="1500" b="1" dirty="0">
                  <a:solidFill>
                    <a:srgbClr val="000000"/>
                  </a:solidFill>
                  <a:latin typeface="Calibri" pitchFamily="34" charset="0"/>
                </a:rPr>
                <a:t>S</a:t>
              </a:r>
              <a:r>
                <a:rPr lang="en-US" altLang="en-US" sz="1500" b="1" dirty="0" smtClean="0">
                  <a:solidFill>
                    <a:srgbClr val="000000"/>
                  </a:solidFill>
                  <a:latin typeface="Calibri" pitchFamily="34" charset="0"/>
                </a:rPr>
                <a:t>creen </a:t>
              </a:r>
              <a:r>
                <a:rPr lang="en-US" altLang="en-US" sz="1500" b="1" dirty="0">
                  <a:solidFill>
                    <a:srgbClr val="000000"/>
                  </a:solidFill>
                  <a:latin typeface="Calibri" pitchFamily="34" charset="0"/>
                </a:rPr>
                <a:t>5</a:t>
              </a:r>
              <a:r>
                <a:rPr lang="en-US" altLang="en-US" sz="1500" b="1" dirty="0" smtClean="0">
                  <a:solidFill>
                    <a:srgbClr val="000000"/>
                  </a:solidFill>
                  <a:latin typeface="Calibri" pitchFamily="34" charset="0"/>
                </a:rPr>
                <a:t>000 </a:t>
              </a:r>
              <a:r>
                <a:rPr lang="en-US" altLang="en-US" sz="1500" b="1" dirty="0">
                  <a:solidFill>
                    <a:srgbClr val="000000"/>
                  </a:solidFill>
                  <a:latin typeface="Calibri" pitchFamily="34" charset="0"/>
                </a:rPr>
                <a:t>patients to complete</a:t>
              </a:r>
            </a:p>
            <a:p>
              <a:pPr eaLnBrk="1" hangingPunct="1">
                <a:spcAft>
                  <a:spcPct val="0"/>
                </a:spcAft>
                <a:buClrTx/>
                <a:buFontTx/>
                <a:buNone/>
              </a:pPr>
              <a:r>
                <a:rPr lang="en-US" altLang="en-US" sz="1500" b="1" dirty="0">
                  <a:solidFill>
                    <a:srgbClr val="000000"/>
                  </a:solidFill>
                  <a:latin typeface="Calibri" pitchFamily="34" charset="0"/>
                </a:rPr>
                <a:t>	</a:t>
              </a:r>
              <a:r>
                <a:rPr lang="en-US" altLang="en-US" sz="1500" b="1" dirty="0" smtClean="0">
                  <a:solidFill>
                    <a:srgbClr val="000000"/>
                  </a:solidFill>
                  <a:latin typeface="Calibri" pitchFamily="34" charset="0"/>
                </a:rPr>
                <a:t>30 </a:t>
              </a:r>
              <a:r>
                <a:rPr lang="en-US" altLang="en-US" sz="1500" b="1" dirty="0">
                  <a:solidFill>
                    <a:srgbClr val="000000"/>
                  </a:solidFill>
                  <a:latin typeface="Calibri" pitchFamily="34" charset="0"/>
                </a:rPr>
                <a:t>phase II trials; target 25% ‘rare’ tumors; </a:t>
              </a:r>
            </a:p>
          </p:txBody>
        </p:sp>
        <p:sp>
          <p:nvSpPr>
            <p:cNvPr id="74757" name="TextBox 37"/>
            <p:cNvSpPr txBox="1">
              <a:spLocks noChangeArrowheads="1"/>
            </p:cNvSpPr>
            <p:nvPr/>
          </p:nvSpPr>
          <p:spPr bwMode="auto">
            <a:xfrm>
              <a:off x="1419224" y="4267201"/>
              <a:ext cx="57912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1pPr>
              <a:lvl2pPr marL="742950" indent="-28575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2pPr>
              <a:lvl3pPr marL="11430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3pPr>
              <a:lvl4pPr marL="16002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4pPr>
              <a:lvl5pPr marL="20574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5pPr>
              <a:lvl6pPr marL="25146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6pPr>
              <a:lvl7pPr marL="29718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7pPr>
              <a:lvl8pPr marL="34290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8pPr>
              <a:lvl9pPr marL="38862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9pPr>
            </a:lstStyle>
            <a:p>
              <a:pPr eaLnBrk="1" hangingPunct="1">
                <a:spcAft>
                  <a:spcPct val="0"/>
                </a:spcAft>
                <a:buClrTx/>
                <a:buFontTx/>
                <a:buNone/>
              </a:pPr>
              <a:r>
                <a:rPr lang="en-US" altLang="en-US" sz="900" baseline="30000">
                  <a:solidFill>
                    <a:srgbClr val="000000"/>
                  </a:solidFill>
                  <a:latin typeface="Calibri" pitchFamily="34" charset="0"/>
                </a:rPr>
                <a:t>1</a:t>
              </a:r>
              <a:r>
                <a:rPr lang="en-US" altLang="en-US" sz="900">
                  <a:solidFill>
                    <a:srgbClr val="000000"/>
                  </a:solidFill>
                  <a:latin typeface="Calibri" pitchFamily="34" charset="0"/>
                </a:rPr>
                <a:t>CR, PR, SD, and PD as defined by RECIST</a:t>
              </a:r>
              <a:endParaRPr lang="en-US" altLang="en-US" sz="900" baseline="30000">
                <a:solidFill>
                  <a:srgbClr val="000000"/>
                </a:solidFill>
                <a:latin typeface="Calibri" pitchFamily="34" charset="0"/>
              </a:endParaRPr>
            </a:p>
            <a:p>
              <a:pPr eaLnBrk="1" hangingPunct="1">
                <a:spcAft>
                  <a:spcPct val="0"/>
                </a:spcAft>
                <a:buClrTx/>
                <a:buFontTx/>
                <a:buNone/>
              </a:pPr>
              <a:r>
                <a:rPr lang="en-US" altLang="en-US" sz="900" baseline="30000">
                  <a:solidFill>
                    <a:srgbClr val="000000"/>
                  </a:solidFill>
                  <a:latin typeface="Calibri" pitchFamily="34" charset="0"/>
                </a:rPr>
                <a:t>2</a:t>
              </a:r>
              <a:r>
                <a:rPr lang="en-US" altLang="en-US" sz="900">
                  <a:solidFill>
                    <a:srgbClr val="000000"/>
                  </a:solidFill>
                  <a:latin typeface="Calibri" pitchFamily="34" charset="0"/>
                </a:rPr>
                <a:t>Stable disease is assessed relative to tumor status at re-initiation of study agent</a:t>
              </a:r>
              <a:endParaRPr lang="en-US" altLang="en-US" sz="900" baseline="30000">
                <a:solidFill>
                  <a:srgbClr val="000000"/>
                </a:solidFill>
                <a:latin typeface="Calibri" pitchFamily="34" charset="0"/>
              </a:endParaRPr>
            </a:p>
            <a:p>
              <a:pPr eaLnBrk="1" hangingPunct="1">
                <a:spcAft>
                  <a:spcPct val="0"/>
                </a:spcAft>
                <a:buClrTx/>
                <a:buFontTx/>
                <a:buNone/>
              </a:pPr>
              <a:r>
                <a:rPr lang="en-US" altLang="en-US" sz="900" baseline="30000">
                  <a:solidFill>
                    <a:srgbClr val="000000"/>
                  </a:solidFill>
                  <a:latin typeface="Calibri" pitchFamily="34" charset="0"/>
                </a:rPr>
                <a:t>3</a:t>
              </a:r>
              <a:r>
                <a:rPr lang="en-US" altLang="en-US" sz="900">
                  <a:solidFill>
                    <a:srgbClr val="000000"/>
                  </a:solidFill>
                  <a:latin typeface="Calibri" pitchFamily="34" charset="0"/>
                </a:rPr>
                <a:t>Rebiopsy; if additional mutations, offer new targeted therapy</a:t>
              </a:r>
              <a:endParaRPr lang="en-US" altLang="en-US" sz="900" baseline="30000">
                <a:solidFill>
                  <a:srgbClr val="000000"/>
                </a:solidFill>
                <a:latin typeface="Calibri" pitchFamily="34" charset="0"/>
              </a:endParaRPr>
            </a:p>
          </p:txBody>
        </p:sp>
        <p:sp>
          <p:nvSpPr>
            <p:cNvPr id="74758" name="TextBox 7"/>
            <p:cNvSpPr txBox="1">
              <a:spLocks noChangeArrowheads="1"/>
            </p:cNvSpPr>
            <p:nvPr/>
          </p:nvSpPr>
          <p:spPr bwMode="auto">
            <a:xfrm>
              <a:off x="4256304" y="2094367"/>
              <a:ext cx="331715"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1pPr>
              <a:lvl2pPr marL="742950" indent="-28575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2pPr>
              <a:lvl3pPr marL="11430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3pPr>
              <a:lvl4pPr marL="16002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4pPr>
              <a:lvl5pPr marL="20574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5pPr>
              <a:lvl6pPr marL="25146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6pPr>
              <a:lvl7pPr marL="29718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7pPr>
              <a:lvl8pPr marL="34290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8pPr>
              <a:lvl9pPr marL="38862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9pPr>
            </a:lstStyle>
            <a:p>
              <a:pPr eaLnBrk="1" hangingPunct="1">
                <a:spcAft>
                  <a:spcPct val="0"/>
                </a:spcAft>
                <a:buClrTx/>
                <a:buFontTx/>
                <a:buNone/>
              </a:pPr>
              <a:r>
                <a:rPr lang="en-US" altLang="en-US" sz="675" dirty="0">
                  <a:solidFill>
                    <a:srgbClr val="000000"/>
                  </a:solidFill>
                  <a:latin typeface="Calibri" pitchFamily="34" charset="0"/>
                </a:rPr>
                <a:t>,2</a:t>
              </a:r>
            </a:p>
          </p:txBody>
        </p:sp>
      </p:grpSp>
    </p:spTree>
    <p:extLst>
      <p:ext uri="{BB962C8B-B14F-4D97-AF65-F5344CB8AC3E}">
        <p14:creationId xmlns:p14="http://schemas.microsoft.com/office/powerpoint/2010/main" val="62131200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1479528" y="16329"/>
            <a:ext cx="6282928" cy="442403"/>
          </a:xfrm>
        </p:spPr>
        <p:txBody>
          <a:bodyPr/>
          <a:lstStyle/>
          <a:p>
            <a:pPr eaLnBrk="1" hangingPunct="1">
              <a:defRPr/>
            </a:pPr>
            <a:r>
              <a:rPr lang="en-US" altLang="en-US" sz="2100" dirty="0">
                <a:solidFill>
                  <a:srgbClr val="000000"/>
                </a:solidFill>
                <a:ea typeface="MS PGothic" pitchFamily="34" charset="-128"/>
              </a:rPr>
              <a:t>MATCH Assay: Workflow for </a:t>
            </a:r>
            <a:r>
              <a:rPr lang="en-US" altLang="en-US" sz="2100" dirty="0" smtClean="0">
                <a:solidFill>
                  <a:srgbClr val="000000"/>
                </a:solidFill>
                <a:ea typeface="MS PGothic" pitchFamily="34" charset="-128"/>
              </a:rPr>
              <a:t>12-14 </a:t>
            </a:r>
            <a:r>
              <a:rPr lang="en-US" altLang="en-US" sz="2100" dirty="0">
                <a:solidFill>
                  <a:srgbClr val="000000"/>
                </a:solidFill>
                <a:ea typeface="MS PGothic" pitchFamily="34" charset="-128"/>
              </a:rPr>
              <a:t>Day Turnaround</a:t>
            </a:r>
            <a:endParaRPr lang="en-US" altLang="en-US" sz="2100" b="1" dirty="0">
              <a:solidFill>
                <a:srgbClr val="000000"/>
              </a:solidFill>
              <a:latin typeface="Times New Roman" pitchFamily="18" charset="0"/>
              <a:ea typeface="MS PGothic" pitchFamily="34" charset="-128"/>
            </a:endParaRPr>
          </a:p>
        </p:txBody>
      </p:sp>
      <p:sp>
        <p:nvSpPr>
          <p:cNvPr id="77828" name="TextBox 1"/>
          <p:cNvSpPr txBox="1">
            <a:spLocks noChangeArrowheads="1"/>
          </p:cNvSpPr>
          <p:nvPr/>
        </p:nvSpPr>
        <p:spPr bwMode="auto">
          <a:xfrm>
            <a:off x="-1010841" y="318730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1pPr>
            <a:lvl2pPr marL="742950" indent="-28575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2pPr>
            <a:lvl3pPr marL="11430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3pPr>
            <a:lvl4pPr marL="16002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4pPr>
            <a:lvl5pPr marL="2057400" indent="-228600" eaLnBrk="0" hangingPunct="0">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5pPr>
            <a:lvl6pPr marL="25146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6pPr>
            <a:lvl7pPr marL="29718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7pPr>
            <a:lvl8pPr marL="34290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8pPr>
            <a:lvl9pPr marL="3886200" indent="-228600" defTabSz="457200" eaLnBrk="0" fontAlgn="base" hangingPunct="0">
              <a:spcBef>
                <a:spcPct val="0"/>
              </a:spcBef>
              <a:spcAft>
                <a:spcPts val="1000"/>
              </a:spcAft>
              <a:buClr>
                <a:schemeClr val="accent1"/>
              </a:buClr>
              <a:buFont typeface="Wingdings" pitchFamily="2" charset="2"/>
              <a:buChar char="§"/>
              <a:defRPr>
                <a:solidFill>
                  <a:schemeClr val="tx1"/>
                </a:solidFill>
                <a:latin typeface="Arial" pitchFamily="34" charset="0"/>
                <a:ea typeface="MS PGothic" pitchFamily="34" charset="-128"/>
                <a:cs typeface="SapientCentroSlab-Light"/>
              </a:defRPr>
            </a:lvl9pPr>
          </a:lstStyle>
          <a:p>
            <a:pPr eaLnBrk="1" hangingPunct="1">
              <a:spcAft>
                <a:spcPct val="0"/>
              </a:spcAft>
              <a:buClrTx/>
              <a:buFontTx/>
              <a:buNone/>
            </a:pPr>
            <a:endParaRPr lang="en-US" altLang="en-US">
              <a:latin typeface="Times" charset="0"/>
            </a:endParaRPr>
          </a:p>
        </p:txBody>
      </p:sp>
      <p:grpSp>
        <p:nvGrpSpPr>
          <p:cNvPr id="6" name="Group 5"/>
          <p:cNvGrpSpPr/>
          <p:nvPr/>
        </p:nvGrpSpPr>
        <p:grpSpPr>
          <a:xfrm>
            <a:off x="1820639" y="559064"/>
            <a:ext cx="5553656" cy="4324150"/>
            <a:chOff x="549052" y="903514"/>
            <a:chExt cx="7404874" cy="5765532"/>
          </a:xfrm>
        </p:grpSpPr>
        <p:pic>
          <p:nvPicPr>
            <p:cNvPr id="7" name="Picture 3" descr="Photo of tumor tiss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1403350"/>
              <a:ext cx="86042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p:cNvSpPr/>
            <p:nvPr/>
          </p:nvSpPr>
          <p:spPr>
            <a:xfrm>
              <a:off x="1110344" y="1634444"/>
              <a:ext cx="2065338" cy="609600"/>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Tissue Fixation</a:t>
              </a:r>
            </a:p>
            <a:p>
              <a:pPr algn="ctr">
                <a:defRPr/>
              </a:pPr>
              <a:r>
                <a:rPr lang="en-US" sz="1050" b="1" dirty="0">
                  <a:solidFill>
                    <a:schemeClr val="tx1"/>
                  </a:solidFill>
                </a:rPr>
                <a:t>Path Review</a:t>
              </a:r>
            </a:p>
          </p:txBody>
        </p:sp>
        <p:sp>
          <p:nvSpPr>
            <p:cNvPr id="9" name="Pentagon 8"/>
            <p:cNvSpPr/>
            <p:nvPr/>
          </p:nvSpPr>
          <p:spPr>
            <a:xfrm>
              <a:off x="1676400" y="2392363"/>
              <a:ext cx="1885950" cy="609600"/>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Nucleic Acid </a:t>
              </a:r>
            </a:p>
            <a:p>
              <a:pPr algn="ctr">
                <a:defRPr/>
              </a:pPr>
              <a:r>
                <a:rPr lang="en-US" sz="1050" b="1" dirty="0">
                  <a:solidFill>
                    <a:schemeClr val="tx1"/>
                  </a:solidFill>
                </a:rPr>
                <a:t>Extraction</a:t>
              </a:r>
            </a:p>
          </p:txBody>
        </p:sp>
        <p:sp>
          <p:nvSpPr>
            <p:cNvPr id="10" name="Pentagon 9"/>
            <p:cNvSpPr/>
            <p:nvPr/>
          </p:nvSpPr>
          <p:spPr>
            <a:xfrm>
              <a:off x="2495550" y="3124200"/>
              <a:ext cx="2509838" cy="609600"/>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Library/Template Prep</a:t>
              </a:r>
            </a:p>
          </p:txBody>
        </p:sp>
        <p:sp>
          <p:nvSpPr>
            <p:cNvPr id="11" name="Pentagon 10"/>
            <p:cNvSpPr/>
            <p:nvPr/>
          </p:nvSpPr>
          <p:spPr>
            <a:xfrm>
              <a:off x="3567113" y="3871913"/>
              <a:ext cx="2205037" cy="471487"/>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Sequencing , QC Checks</a:t>
              </a:r>
            </a:p>
          </p:txBody>
        </p:sp>
        <p:sp>
          <p:nvSpPr>
            <p:cNvPr id="12" name="Pentagon 11"/>
            <p:cNvSpPr/>
            <p:nvPr/>
          </p:nvSpPr>
          <p:spPr>
            <a:xfrm>
              <a:off x="5092700" y="5115154"/>
              <a:ext cx="1612900" cy="893762"/>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Clinical Laboratory </a:t>
              </a:r>
              <a:r>
                <a:rPr lang="en-US" sz="1050" b="1" dirty="0" err="1">
                  <a:solidFill>
                    <a:schemeClr val="tx1"/>
                  </a:solidFill>
                </a:rPr>
                <a:t>aMOI</a:t>
              </a:r>
              <a:r>
                <a:rPr lang="en-US" sz="1050" b="1" dirty="0">
                  <a:solidFill>
                    <a:schemeClr val="tx1"/>
                  </a:solidFill>
                </a:rPr>
                <a:t> Verification  </a:t>
              </a:r>
            </a:p>
          </p:txBody>
        </p:sp>
        <p:sp>
          <p:nvSpPr>
            <p:cNvPr id="13" name="Rectangle 30"/>
            <p:cNvSpPr>
              <a:spLocks noChangeArrowheads="1"/>
            </p:cNvSpPr>
            <p:nvPr/>
          </p:nvSpPr>
          <p:spPr bwMode="auto">
            <a:xfrm>
              <a:off x="549052" y="903514"/>
              <a:ext cx="70562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pPr algn="ctr"/>
              <a:r>
                <a:rPr lang="en-US" altLang="en-US" sz="1800" dirty="0">
                  <a:solidFill>
                    <a:srgbClr val="000000"/>
                  </a:solidFill>
                  <a:latin typeface="+mj-lt"/>
                  <a:cs typeface="Arial" charset="0"/>
                </a:rPr>
                <a:t>Biopsy Received at Quality Control Center</a:t>
              </a:r>
            </a:p>
          </p:txBody>
        </p:sp>
        <p:pic>
          <p:nvPicPr>
            <p:cNvPr id="14" name="Picture 2" descr="Drawing of a DNA str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100" y="2257425"/>
              <a:ext cx="744538"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artoon of a lab v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860675"/>
              <a:ext cx="5857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hoto of lab chi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3810000"/>
              <a:ext cx="585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artoon of magnifying glass scanning a docum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4350" y="5257800"/>
              <a:ext cx="7556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664028" y="2481942"/>
              <a:ext cx="1219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800" dirty="0">
                  <a:solidFill>
                    <a:srgbClr val="000000"/>
                  </a:solidFill>
                  <a:latin typeface="+mj-lt"/>
                  <a:cs typeface="Arial" charset="0"/>
                </a:rPr>
                <a:t>1 DAY</a:t>
              </a:r>
            </a:p>
          </p:txBody>
        </p:sp>
        <p:sp>
          <p:nvSpPr>
            <p:cNvPr id="19" name="TextBox 18"/>
            <p:cNvSpPr txBox="1">
              <a:spLocks noChangeArrowheads="1"/>
            </p:cNvSpPr>
            <p:nvPr/>
          </p:nvSpPr>
          <p:spPr bwMode="auto">
            <a:xfrm>
              <a:off x="1208319" y="3271838"/>
              <a:ext cx="11126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800" dirty="0">
                  <a:solidFill>
                    <a:srgbClr val="000000"/>
                  </a:solidFill>
                  <a:latin typeface="+mn-lt"/>
                  <a:cs typeface="Arial" charset="0"/>
                </a:rPr>
                <a:t>1 DAY</a:t>
              </a:r>
            </a:p>
          </p:txBody>
        </p:sp>
        <p:sp>
          <p:nvSpPr>
            <p:cNvPr id="20" name="TextBox 19"/>
            <p:cNvSpPr txBox="1">
              <a:spLocks noChangeArrowheads="1"/>
            </p:cNvSpPr>
            <p:nvPr/>
          </p:nvSpPr>
          <p:spPr bwMode="auto">
            <a:xfrm>
              <a:off x="1760539" y="3956050"/>
              <a:ext cx="11126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800" dirty="0">
                  <a:solidFill>
                    <a:srgbClr val="000000"/>
                  </a:solidFill>
                  <a:latin typeface="+mn-lt"/>
                  <a:cs typeface="Arial" charset="0"/>
                </a:rPr>
                <a:t>1 DAY</a:t>
              </a:r>
            </a:p>
          </p:txBody>
        </p:sp>
        <p:sp>
          <p:nvSpPr>
            <p:cNvPr id="21" name="TextBox 20"/>
            <p:cNvSpPr txBox="1">
              <a:spLocks noChangeArrowheads="1"/>
            </p:cNvSpPr>
            <p:nvPr/>
          </p:nvSpPr>
          <p:spPr bwMode="auto">
            <a:xfrm>
              <a:off x="2694228" y="4576987"/>
              <a:ext cx="11126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800" dirty="0">
                  <a:solidFill>
                    <a:srgbClr val="000000"/>
                  </a:solidFill>
                  <a:latin typeface="+mn-lt"/>
                  <a:cs typeface="Arial" charset="0"/>
                </a:rPr>
                <a:t>1 DAY</a:t>
              </a:r>
            </a:p>
          </p:txBody>
        </p:sp>
        <p:sp>
          <p:nvSpPr>
            <p:cNvPr id="22" name="TextBox 21"/>
            <p:cNvSpPr txBox="1">
              <a:spLocks noChangeArrowheads="1"/>
            </p:cNvSpPr>
            <p:nvPr/>
          </p:nvSpPr>
          <p:spPr bwMode="auto">
            <a:xfrm>
              <a:off x="3426975" y="5332413"/>
              <a:ext cx="13177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800" dirty="0">
                  <a:solidFill>
                    <a:srgbClr val="000000"/>
                  </a:solidFill>
                  <a:latin typeface="+mn-lt"/>
                  <a:cs typeface="Arial" charset="0"/>
                </a:rPr>
                <a:t>3 DAYS</a:t>
              </a:r>
            </a:p>
          </p:txBody>
        </p:sp>
        <p:sp>
          <p:nvSpPr>
            <p:cNvPr id="23" name="TextBox 22"/>
            <p:cNvSpPr txBox="1">
              <a:spLocks noChangeArrowheads="1"/>
            </p:cNvSpPr>
            <p:nvPr/>
          </p:nvSpPr>
          <p:spPr bwMode="auto">
            <a:xfrm>
              <a:off x="3729039" y="6115049"/>
              <a:ext cx="207792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2100" b="1" dirty="0">
                  <a:solidFill>
                    <a:srgbClr val="000000"/>
                  </a:solidFill>
                  <a:latin typeface="+mn-lt"/>
                  <a:cs typeface="Arial" charset="0"/>
                </a:rPr>
                <a:t>10-12 days</a:t>
              </a:r>
            </a:p>
          </p:txBody>
        </p:sp>
        <p:sp>
          <p:nvSpPr>
            <p:cNvPr id="24" name="Left Arrow 23" descr="Picture of an arrow pointing left towards photo of tumor tissue."/>
            <p:cNvSpPr/>
            <p:nvPr/>
          </p:nvSpPr>
          <p:spPr>
            <a:xfrm>
              <a:off x="4518025" y="1631950"/>
              <a:ext cx="587375" cy="369888"/>
            </a:xfrm>
            <a:prstGeom prst="lef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5" name="TextBox 24"/>
            <p:cNvSpPr txBox="1">
              <a:spLocks noChangeArrowheads="1"/>
            </p:cNvSpPr>
            <p:nvPr/>
          </p:nvSpPr>
          <p:spPr bwMode="auto">
            <a:xfrm>
              <a:off x="5327651" y="1566634"/>
              <a:ext cx="2626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500" dirty="0">
                  <a:solidFill>
                    <a:srgbClr val="000000"/>
                  </a:solidFill>
                  <a:latin typeface="+mn-lt"/>
                  <a:cs typeface="Arial" charset="0"/>
                </a:rPr>
                <a:t>Tumor content &gt;70%</a:t>
              </a:r>
            </a:p>
          </p:txBody>
        </p:sp>
        <p:sp>
          <p:nvSpPr>
            <p:cNvPr id="26" name="Left Arrow 25" descr="Picture of an arrow pointing left towards drawing of DNA strand."/>
            <p:cNvSpPr/>
            <p:nvPr/>
          </p:nvSpPr>
          <p:spPr>
            <a:xfrm>
              <a:off x="5003800" y="2406650"/>
              <a:ext cx="588963" cy="368300"/>
            </a:xfrm>
            <a:prstGeom prst="lef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7" name="Left Arrow 26" descr="Picture of an arrow pointing left towards lab vial."/>
            <p:cNvSpPr/>
            <p:nvPr/>
          </p:nvSpPr>
          <p:spPr>
            <a:xfrm>
              <a:off x="5488206" y="3101749"/>
              <a:ext cx="588963" cy="368300"/>
            </a:xfrm>
            <a:prstGeom prst="lef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8" name="Left Arrow 27" descr="Picture of an arrow pointing left towards lab chip."/>
            <p:cNvSpPr/>
            <p:nvPr/>
          </p:nvSpPr>
          <p:spPr>
            <a:xfrm>
              <a:off x="6608763" y="3854450"/>
              <a:ext cx="255587" cy="368300"/>
            </a:xfrm>
            <a:prstGeom prst="lef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9" name="Pentagon 28"/>
            <p:cNvSpPr/>
            <p:nvPr/>
          </p:nvSpPr>
          <p:spPr>
            <a:xfrm>
              <a:off x="4043363" y="4525057"/>
              <a:ext cx="2205037" cy="471487"/>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a:solidFill>
                    <a:schemeClr val="tx1"/>
                  </a:solidFill>
                </a:rPr>
                <a:t>Centralized Data Analysis</a:t>
              </a:r>
            </a:p>
          </p:txBody>
        </p:sp>
      </p:grpSp>
      <p:sp>
        <p:nvSpPr>
          <p:cNvPr id="30" name="TextBox 29"/>
          <p:cNvSpPr txBox="1">
            <a:spLocks noChangeArrowheads="1"/>
          </p:cNvSpPr>
          <p:nvPr/>
        </p:nvSpPr>
        <p:spPr bwMode="auto">
          <a:xfrm>
            <a:off x="5699437" y="1728828"/>
            <a:ext cx="22355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500" dirty="0">
                <a:solidFill>
                  <a:srgbClr val="000000"/>
                </a:solidFill>
                <a:latin typeface="Arial" panose="020B0604020202020204" pitchFamily="34" charset="0"/>
                <a:cs typeface="Arial" panose="020B0604020202020204" pitchFamily="34" charset="0"/>
              </a:rPr>
              <a:t>DNA/RNA yields &gt;20 ng</a:t>
            </a:r>
          </a:p>
        </p:txBody>
      </p:sp>
      <p:sp>
        <p:nvSpPr>
          <p:cNvPr id="31" name="TextBox 30"/>
          <p:cNvSpPr txBox="1">
            <a:spLocks noChangeArrowheads="1"/>
          </p:cNvSpPr>
          <p:nvPr/>
        </p:nvSpPr>
        <p:spPr bwMode="auto">
          <a:xfrm>
            <a:off x="6002111" y="2265419"/>
            <a:ext cx="19255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500" dirty="0">
                <a:solidFill>
                  <a:srgbClr val="000000"/>
                </a:solidFill>
                <a:latin typeface="Arial" panose="020B0604020202020204" pitchFamily="34" charset="0"/>
                <a:cs typeface="Arial" panose="020B0604020202020204" pitchFamily="34" charset="0"/>
              </a:rPr>
              <a:t>Library yield &gt;20 </a:t>
            </a:r>
            <a:r>
              <a:rPr lang="en-US" altLang="en-US" sz="1500" dirty="0" err="1">
                <a:solidFill>
                  <a:srgbClr val="000000"/>
                </a:solidFill>
                <a:latin typeface="Arial" panose="020B0604020202020204" pitchFamily="34" charset="0"/>
                <a:cs typeface="Arial" panose="020B0604020202020204" pitchFamily="34" charset="0"/>
              </a:rPr>
              <a:t>pM</a:t>
            </a:r>
            <a:endParaRPr lang="en-US" altLang="en-US" sz="1500" dirty="0">
              <a:solidFill>
                <a:srgbClr val="000000"/>
              </a:solidFill>
              <a:latin typeface="Arial" panose="020B0604020202020204" pitchFamily="34" charset="0"/>
              <a:cs typeface="Arial" panose="020B0604020202020204" pitchFamily="34" charset="0"/>
            </a:endParaRPr>
          </a:p>
        </p:txBody>
      </p:sp>
      <p:sp>
        <p:nvSpPr>
          <p:cNvPr id="32" name="TextBox 31"/>
          <p:cNvSpPr txBox="1">
            <a:spLocks noChangeArrowheads="1"/>
          </p:cNvSpPr>
          <p:nvPr/>
        </p:nvSpPr>
        <p:spPr bwMode="auto">
          <a:xfrm>
            <a:off x="6596739" y="2572028"/>
            <a:ext cx="147595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900" dirty="0">
                <a:solidFill>
                  <a:srgbClr val="000000"/>
                </a:solidFill>
                <a:latin typeface="Arial" panose="020B0604020202020204" pitchFamily="34" charset="0"/>
                <a:cs typeface="Arial" panose="020B0604020202020204" pitchFamily="34" charset="0"/>
              </a:rPr>
              <a:t>Test fragments</a:t>
            </a:r>
          </a:p>
          <a:p>
            <a:r>
              <a:rPr lang="en-US" altLang="en-US" sz="900" dirty="0">
                <a:solidFill>
                  <a:srgbClr val="000000"/>
                </a:solidFill>
                <a:latin typeface="Arial" panose="020B0604020202020204" pitchFamily="34" charset="0"/>
                <a:cs typeface="Arial" panose="020B0604020202020204" pitchFamily="34" charset="0"/>
              </a:rPr>
              <a:t>Total read</a:t>
            </a:r>
          </a:p>
          <a:p>
            <a:r>
              <a:rPr lang="en-US" altLang="en-US" sz="900" dirty="0">
                <a:solidFill>
                  <a:srgbClr val="000000"/>
                </a:solidFill>
                <a:latin typeface="Arial" panose="020B0604020202020204" pitchFamily="34" charset="0"/>
                <a:cs typeface="Arial" panose="020B0604020202020204" pitchFamily="34" charset="0"/>
              </a:rPr>
              <a:t>Reads per BC</a:t>
            </a:r>
          </a:p>
          <a:p>
            <a:r>
              <a:rPr lang="en-US" altLang="en-US" sz="900" dirty="0">
                <a:solidFill>
                  <a:srgbClr val="000000"/>
                </a:solidFill>
                <a:latin typeface="Arial" panose="020B0604020202020204" pitchFamily="34" charset="0"/>
                <a:cs typeface="Arial" panose="020B0604020202020204" pitchFamily="34" charset="0"/>
              </a:rPr>
              <a:t>Coverage</a:t>
            </a:r>
          </a:p>
          <a:p>
            <a:r>
              <a:rPr lang="en-US" altLang="en-US" sz="900" dirty="0">
                <a:solidFill>
                  <a:srgbClr val="000000"/>
                </a:solidFill>
                <a:latin typeface="Arial" panose="020B0604020202020204" pitchFamily="34" charset="0"/>
                <a:cs typeface="Arial" panose="020B0604020202020204" pitchFamily="34" charset="0"/>
              </a:rPr>
              <a:t>NTC, Positive, Negative Controls</a:t>
            </a:r>
          </a:p>
          <a:p>
            <a:endParaRPr lang="en-US" altLang="en-US" sz="900" dirty="0">
              <a:solidFill>
                <a:srgbClr val="000000"/>
              </a:solidFill>
              <a:latin typeface="Arial" panose="020B0604020202020204" pitchFamily="34" charset="0"/>
              <a:cs typeface="Arial" panose="020B0604020202020204" pitchFamily="34" charset="0"/>
            </a:endParaRPr>
          </a:p>
        </p:txBody>
      </p:sp>
      <p:sp>
        <p:nvSpPr>
          <p:cNvPr id="33" name="TextBox 32"/>
          <p:cNvSpPr txBox="1">
            <a:spLocks noChangeArrowheads="1"/>
          </p:cNvSpPr>
          <p:nvPr/>
        </p:nvSpPr>
        <p:spPr bwMode="auto">
          <a:xfrm>
            <a:off x="6057900" y="3396344"/>
            <a:ext cx="15856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500" dirty="0" err="1">
                <a:solidFill>
                  <a:srgbClr val="000000"/>
                </a:solidFill>
                <a:latin typeface="Arial" panose="020B0604020202020204" pitchFamily="34" charset="0"/>
                <a:cs typeface="Arial" panose="020B0604020202020204" pitchFamily="34" charset="0"/>
              </a:rPr>
              <a:t>aMOIs</a:t>
            </a:r>
            <a:r>
              <a:rPr lang="en-US" altLang="en-US" sz="1500" dirty="0">
                <a:solidFill>
                  <a:srgbClr val="000000"/>
                </a:solidFill>
                <a:latin typeface="Arial" panose="020B0604020202020204" pitchFamily="34" charset="0"/>
                <a:cs typeface="Arial" panose="020B0604020202020204" pitchFamily="34" charset="0"/>
              </a:rPr>
              <a:t> Identified</a:t>
            </a:r>
          </a:p>
        </p:txBody>
      </p:sp>
      <p:sp>
        <p:nvSpPr>
          <p:cNvPr id="34" name="Rounded Rectangle 33"/>
          <p:cNvSpPr/>
          <p:nvPr/>
        </p:nvSpPr>
        <p:spPr>
          <a:xfrm>
            <a:off x="5989012" y="4465861"/>
            <a:ext cx="1532127" cy="49180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rgbClr val="000000"/>
                </a:solidFill>
              </a:rPr>
              <a:t>Rules Engine Treatment Selection</a:t>
            </a:r>
          </a:p>
        </p:txBody>
      </p:sp>
      <p:sp>
        <p:nvSpPr>
          <p:cNvPr id="35" name="TextBox 34"/>
          <p:cNvSpPr txBox="1">
            <a:spLocks noChangeArrowheads="1"/>
          </p:cNvSpPr>
          <p:nvPr/>
        </p:nvSpPr>
        <p:spPr bwMode="auto">
          <a:xfrm>
            <a:off x="1159326" y="1179532"/>
            <a:ext cx="1265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pitchFamily="34" charset="-128"/>
              </a:defRPr>
            </a:lvl1pPr>
            <a:lvl2pPr marL="742950" indent="-285750">
              <a:defRPr sz="2400">
                <a:solidFill>
                  <a:schemeClr val="tx1"/>
                </a:solidFill>
                <a:latin typeface="Times" charset="0"/>
                <a:ea typeface="ＭＳ Ｐゴシック" pitchFamily="34" charset="-128"/>
              </a:defRPr>
            </a:lvl2pPr>
            <a:lvl3pPr marL="1143000" indent="-228600">
              <a:defRPr sz="2400">
                <a:solidFill>
                  <a:schemeClr val="tx1"/>
                </a:solidFill>
                <a:latin typeface="Times" charset="0"/>
                <a:ea typeface="ＭＳ Ｐゴシック" pitchFamily="34" charset="-128"/>
              </a:defRPr>
            </a:lvl3pPr>
            <a:lvl4pPr marL="1600200" indent="-228600">
              <a:defRPr sz="2400">
                <a:solidFill>
                  <a:schemeClr val="tx1"/>
                </a:solidFill>
                <a:latin typeface="Times" charset="0"/>
                <a:ea typeface="ＭＳ Ｐゴシック" pitchFamily="34" charset="-128"/>
              </a:defRPr>
            </a:lvl4pPr>
            <a:lvl5pPr marL="2057400" indent="-228600">
              <a:defRPr sz="2400">
                <a:solidFill>
                  <a:schemeClr val="tx1"/>
                </a:solidFill>
                <a:latin typeface="Times"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itchFamily="34" charset="-128"/>
              </a:defRPr>
            </a:lvl9pPr>
          </a:lstStyle>
          <a:p>
            <a:r>
              <a:rPr lang="en-US" altLang="en-US" sz="1800" dirty="0">
                <a:solidFill>
                  <a:srgbClr val="000000"/>
                </a:solidFill>
                <a:latin typeface="+mj-lt"/>
                <a:cs typeface="Arial" charset="0"/>
              </a:rPr>
              <a:t>3-5 DAYS</a:t>
            </a:r>
          </a:p>
        </p:txBody>
      </p:sp>
    </p:spTree>
    <p:extLst>
      <p:ext uri="{BB962C8B-B14F-4D97-AF65-F5344CB8AC3E}">
        <p14:creationId xmlns:p14="http://schemas.microsoft.com/office/powerpoint/2010/main" val="154976828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NCI MATCH Arms </a:t>
            </a:r>
            <a:r>
              <a:rPr lang="mr-IN" dirty="0" smtClean="0"/>
              <a:t>–</a:t>
            </a:r>
            <a:r>
              <a:rPr lang="en-US" dirty="0" smtClean="0"/>
              <a:t> 1-10</a:t>
            </a:r>
            <a:endParaRPr lang="en-US" dirty="0"/>
          </a:p>
        </p:txBody>
      </p:sp>
      <p:graphicFrame>
        <p:nvGraphicFramePr>
          <p:cNvPr id="5" name="Content Placeholder 4"/>
          <p:cNvGraphicFramePr>
            <a:graphicFrameLocks noGrp="1"/>
          </p:cNvGraphicFramePr>
          <p:nvPr>
            <p:ph sz="quarter" idx="11"/>
            <p:extLst>
              <p:ext uri="{D42A27DB-BD31-4B8C-83A1-F6EECF244321}">
                <p14:modId xmlns:p14="http://schemas.microsoft.com/office/powerpoint/2010/main" val="42754836"/>
              </p:ext>
            </p:extLst>
          </p:nvPr>
        </p:nvGraphicFramePr>
        <p:xfrm>
          <a:off x="493714" y="1069975"/>
          <a:ext cx="3597022" cy="3718560"/>
        </p:xfrm>
        <a:graphic>
          <a:graphicData uri="http://schemas.openxmlformats.org/drawingml/2006/table">
            <a:tbl>
              <a:tblPr firstRow="1" bandRow="1">
                <a:tableStyleId>{5C22544A-7EE6-4342-B048-85BDC9FD1C3A}</a:tableStyleId>
              </a:tblPr>
              <a:tblGrid>
                <a:gridCol w="719092"/>
                <a:gridCol w="1476244"/>
                <a:gridCol w="1401686"/>
              </a:tblGrid>
              <a:tr h="511231">
                <a:tc>
                  <a:txBody>
                    <a:bodyPr/>
                    <a:lstStyle/>
                    <a:p>
                      <a:pPr algn="l" rtl="0" fontAlgn="t"/>
                      <a:r>
                        <a:rPr lang="en-US" b="1" dirty="0">
                          <a:solidFill>
                            <a:srgbClr val="2E2E2E"/>
                          </a:solidFill>
                          <a:effectLst/>
                          <a:latin typeface="Noto Sans" charset="0"/>
                        </a:rPr>
                        <a:t>Arm</a:t>
                      </a:r>
                    </a:p>
                  </a:txBody>
                  <a:tcPr marL="127000" marR="127000" marT="127000" marB="127000"/>
                </a:tc>
                <a:tc>
                  <a:txBody>
                    <a:bodyPr/>
                    <a:lstStyle/>
                    <a:p>
                      <a:pPr algn="l" rtl="0" fontAlgn="t"/>
                      <a:r>
                        <a:rPr lang="en-US" b="1">
                          <a:solidFill>
                            <a:srgbClr val="2E2E2E"/>
                          </a:solidFill>
                          <a:effectLst/>
                          <a:latin typeface="Noto Sans" charset="0"/>
                        </a:rPr>
                        <a:t>Target</a:t>
                      </a:r>
                    </a:p>
                  </a:txBody>
                  <a:tcPr marL="127000" marR="127000" marT="127000" marB="127000"/>
                </a:tc>
                <a:tc>
                  <a:txBody>
                    <a:bodyPr/>
                    <a:lstStyle/>
                    <a:p>
                      <a:pPr algn="l" rtl="0" fontAlgn="t"/>
                      <a:r>
                        <a:rPr lang="en-US" b="1">
                          <a:solidFill>
                            <a:srgbClr val="2E2E2E"/>
                          </a:solidFill>
                          <a:effectLst/>
                          <a:latin typeface="Noto Sans" charset="0"/>
                        </a:rPr>
                        <a:t>Drug(s)</a:t>
                      </a:r>
                    </a:p>
                  </a:txBody>
                  <a:tcPr marL="127000" marR="127000" marT="127000" marB="127000"/>
                </a:tc>
              </a:tr>
              <a:tr h="511231">
                <a:tc>
                  <a:txBody>
                    <a:bodyPr/>
                    <a:lstStyle/>
                    <a:p>
                      <a:pPr rtl="0" fontAlgn="t"/>
                      <a:r>
                        <a:rPr lang="en-US">
                          <a:solidFill>
                            <a:srgbClr val="2E2E2E"/>
                          </a:solidFill>
                          <a:effectLst/>
                          <a:latin typeface="inherit" charset="0"/>
                        </a:rPr>
                        <a:t>A</a:t>
                      </a:r>
                    </a:p>
                  </a:txBody>
                  <a:tcPr marL="127000" marR="127000" marT="127000" marB="127000"/>
                </a:tc>
                <a:tc>
                  <a:txBody>
                    <a:bodyPr/>
                    <a:lstStyle/>
                    <a:p>
                      <a:pPr rtl="0" fontAlgn="t"/>
                      <a:r>
                        <a:rPr lang="en-US">
                          <a:solidFill>
                            <a:srgbClr val="2E2E2E"/>
                          </a:solidFill>
                          <a:effectLst/>
                          <a:latin typeface="inherit" charset="0"/>
                        </a:rPr>
                        <a:t>EGFR mut</a:t>
                      </a:r>
                    </a:p>
                  </a:txBody>
                  <a:tcPr marL="127000" marR="127000" marT="127000" marB="127000"/>
                </a:tc>
                <a:tc>
                  <a:txBody>
                    <a:bodyPr/>
                    <a:lstStyle/>
                    <a:p>
                      <a:pPr rtl="0" fontAlgn="t"/>
                      <a:r>
                        <a:rPr lang="en-US">
                          <a:solidFill>
                            <a:srgbClr val="2E2E2E"/>
                          </a:solidFill>
                          <a:effectLst/>
                          <a:latin typeface="inherit" charset="0"/>
                        </a:rPr>
                        <a:t>Afatinib</a:t>
                      </a:r>
                    </a:p>
                  </a:txBody>
                  <a:tcPr marL="127000" marR="127000" marT="127000" marB="127000"/>
                </a:tc>
              </a:tr>
              <a:tr h="511231">
                <a:tc>
                  <a:txBody>
                    <a:bodyPr/>
                    <a:lstStyle/>
                    <a:p>
                      <a:pPr rtl="0" fontAlgn="t"/>
                      <a:r>
                        <a:rPr lang="en-US">
                          <a:solidFill>
                            <a:srgbClr val="2E2E2E"/>
                          </a:solidFill>
                          <a:effectLst/>
                          <a:latin typeface="inherit" charset="0"/>
                        </a:rPr>
                        <a:t>B</a:t>
                      </a:r>
                    </a:p>
                  </a:txBody>
                  <a:tcPr marL="127000" marR="127000" marT="127000" marB="127000"/>
                </a:tc>
                <a:tc>
                  <a:txBody>
                    <a:bodyPr/>
                    <a:lstStyle/>
                    <a:p>
                      <a:pPr rtl="0" fontAlgn="t"/>
                      <a:r>
                        <a:rPr lang="en-US">
                          <a:solidFill>
                            <a:srgbClr val="2E2E2E"/>
                          </a:solidFill>
                          <a:effectLst/>
                          <a:latin typeface="inherit" charset="0"/>
                        </a:rPr>
                        <a:t>HER2 mut</a:t>
                      </a:r>
                    </a:p>
                  </a:txBody>
                  <a:tcPr marL="127000" marR="127000" marT="127000" marB="127000"/>
                </a:tc>
                <a:tc>
                  <a:txBody>
                    <a:bodyPr/>
                    <a:lstStyle/>
                    <a:p>
                      <a:pPr rtl="0" fontAlgn="t"/>
                      <a:r>
                        <a:rPr lang="en-US">
                          <a:solidFill>
                            <a:srgbClr val="2E2E2E"/>
                          </a:solidFill>
                          <a:effectLst/>
                          <a:latin typeface="inherit" charset="0"/>
                        </a:rPr>
                        <a:t>Afatinib</a:t>
                      </a:r>
                    </a:p>
                  </a:txBody>
                  <a:tcPr marL="127000" marR="127000" marT="127000" marB="127000"/>
                </a:tc>
              </a:tr>
              <a:tr h="511231">
                <a:tc>
                  <a:txBody>
                    <a:bodyPr/>
                    <a:lstStyle/>
                    <a:p>
                      <a:pPr rtl="0" fontAlgn="t"/>
                      <a:r>
                        <a:rPr lang="en-US">
                          <a:solidFill>
                            <a:srgbClr val="2E2E2E"/>
                          </a:solidFill>
                          <a:effectLst/>
                          <a:latin typeface="inherit" charset="0"/>
                        </a:rPr>
                        <a:t>C1</a:t>
                      </a:r>
                    </a:p>
                  </a:txBody>
                  <a:tcPr marL="127000" marR="127000" marT="127000" marB="127000"/>
                </a:tc>
                <a:tc>
                  <a:txBody>
                    <a:bodyPr/>
                    <a:lstStyle/>
                    <a:p>
                      <a:pPr rtl="0" fontAlgn="t"/>
                      <a:r>
                        <a:rPr lang="en-US">
                          <a:solidFill>
                            <a:srgbClr val="2E2E2E"/>
                          </a:solidFill>
                          <a:effectLst/>
                          <a:latin typeface="inherit" charset="0"/>
                        </a:rPr>
                        <a:t>MET amp</a:t>
                      </a:r>
                    </a:p>
                  </a:txBody>
                  <a:tcPr marL="127000" marR="127000" marT="127000" marB="127000"/>
                </a:tc>
                <a:tc>
                  <a:txBody>
                    <a:bodyPr/>
                    <a:lstStyle/>
                    <a:p>
                      <a:pPr rtl="0" fontAlgn="t"/>
                      <a:r>
                        <a:rPr lang="en-US">
                          <a:solidFill>
                            <a:srgbClr val="2E2E2E"/>
                          </a:solidFill>
                          <a:effectLst/>
                          <a:latin typeface="inherit" charset="0"/>
                        </a:rPr>
                        <a:t>Crizotinib</a:t>
                      </a:r>
                    </a:p>
                  </a:txBody>
                  <a:tcPr marL="127000" marR="127000" marT="127000" marB="127000"/>
                </a:tc>
              </a:tr>
              <a:tr h="776677">
                <a:tc>
                  <a:txBody>
                    <a:bodyPr/>
                    <a:lstStyle/>
                    <a:p>
                      <a:pPr rtl="0" fontAlgn="t"/>
                      <a:r>
                        <a:rPr lang="is-IS">
                          <a:solidFill>
                            <a:srgbClr val="2E2E2E"/>
                          </a:solidFill>
                          <a:effectLst/>
                          <a:latin typeface="inherit" charset="0"/>
                        </a:rPr>
                        <a:t>C2</a:t>
                      </a:r>
                    </a:p>
                  </a:txBody>
                  <a:tcPr marL="127000" marR="127000" marT="127000" marB="127000"/>
                </a:tc>
                <a:tc>
                  <a:txBody>
                    <a:bodyPr/>
                    <a:lstStyle/>
                    <a:p>
                      <a:pPr rtl="0" fontAlgn="t"/>
                      <a:r>
                        <a:rPr lang="en-US">
                          <a:solidFill>
                            <a:srgbClr val="2E2E2E"/>
                          </a:solidFill>
                          <a:effectLst/>
                          <a:latin typeface="inherit" charset="0"/>
                        </a:rPr>
                        <a:t>MET ex 14 sk</a:t>
                      </a:r>
                    </a:p>
                  </a:txBody>
                  <a:tcPr marL="127000" marR="127000" marT="127000" marB="127000"/>
                </a:tc>
                <a:tc>
                  <a:txBody>
                    <a:bodyPr/>
                    <a:lstStyle/>
                    <a:p>
                      <a:pPr rtl="0" fontAlgn="t"/>
                      <a:r>
                        <a:rPr lang="en-US" dirty="0" err="1">
                          <a:solidFill>
                            <a:srgbClr val="2E2E2E"/>
                          </a:solidFill>
                          <a:effectLst/>
                          <a:latin typeface="inherit" charset="0"/>
                        </a:rPr>
                        <a:t>Crizotinib</a:t>
                      </a:r>
                      <a:endParaRPr lang="en-US" dirty="0">
                        <a:solidFill>
                          <a:srgbClr val="2E2E2E"/>
                        </a:solidFill>
                        <a:effectLst/>
                        <a:latin typeface="inherit" charset="0"/>
                      </a:endParaRPr>
                    </a:p>
                  </a:txBody>
                  <a:tcPr marL="127000" marR="127000" marT="127000" marB="127000"/>
                </a:tc>
              </a:tr>
              <a:tr h="776677">
                <a:tc>
                  <a:txBody>
                    <a:bodyPr/>
                    <a:lstStyle/>
                    <a:p>
                      <a:pPr rtl="0" fontAlgn="t"/>
                      <a:r>
                        <a:rPr lang="en-US">
                          <a:solidFill>
                            <a:srgbClr val="2E2E2E"/>
                          </a:solidFill>
                          <a:effectLst/>
                          <a:latin typeface="inherit" charset="0"/>
                        </a:rPr>
                        <a:t>E</a:t>
                      </a:r>
                    </a:p>
                  </a:txBody>
                  <a:tcPr marL="127000" marR="127000" marT="127000" marB="127000"/>
                </a:tc>
                <a:tc>
                  <a:txBody>
                    <a:bodyPr/>
                    <a:lstStyle/>
                    <a:p>
                      <a:pPr rtl="0" fontAlgn="t"/>
                      <a:r>
                        <a:rPr lang="en-US">
                          <a:solidFill>
                            <a:srgbClr val="2E2E2E"/>
                          </a:solidFill>
                          <a:effectLst/>
                          <a:latin typeface="inherit" charset="0"/>
                        </a:rPr>
                        <a:t>EGFR T790M</a:t>
                      </a:r>
                    </a:p>
                  </a:txBody>
                  <a:tcPr marL="127000" marR="127000" marT="127000" marB="127000"/>
                </a:tc>
                <a:tc>
                  <a:txBody>
                    <a:bodyPr/>
                    <a:lstStyle/>
                    <a:p>
                      <a:pPr rtl="0" fontAlgn="t"/>
                      <a:r>
                        <a:rPr lang="de-DE" dirty="0">
                          <a:solidFill>
                            <a:srgbClr val="2E2E2E"/>
                          </a:solidFill>
                          <a:effectLst/>
                          <a:latin typeface="inherit" charset="0"/>
                        </a:rPr>
                        <a:t>AZD9291</a:t>
                      </a:r>
                    </a:p>
                  </a:txBody>
                  <a:tcPr marL="127000" marR="127000" marT="127000" marB="127000"/>
                </a:tc>
              </a:tr>
            </a:tbl>
          </a:graphicData>
        </a:graphic>
      </p:graphicFrame>
      <p:graphicFrame>
        <p:nvGraphicFramePr>
          <p:cNvPr id="6" name="Content Placeholder 5"/>
          <p:cNvGraphicFramePr>
            <a:graphicFrameLocks noGrp="1"/>
          </p:cNvGraphicFramePr>
          <p:nvPr>
            <p:ph sz="quarter" idx="12"/>
            <p:extLst>
              <p:ext uri="{D42A27DB-BD31-4B8C-83A1-F6EECF244321}">
                <p14:modId xmlns:p14="http://schemas.microsoft.com/office/powerpoint/2010/main" val="1202298392"/>
              </p:ext>
            </p:extLst>
          </p:nvPr>
        </p:nvGraphicFramePr>
        <p:xfrm>
          <a:off x="4443663" y="1069975"/>
          <a:ext cx="4475747" cy="3718560"/>
        </p:xfrm>
        <a:graphic>
          <a:graphicData uri="http://schemas.openxmlformats.org/drawingml/2006/table">
            <a:tbl>
              <a:tblPr firstRow="1" bandRow="1">
                <a:tableStyleId>{5C22544A-7EE6-4342-B048-85BDC9FD1C3A}</a:tableStyleId>
              </a:tblPr>
              <a:tblGrid>
                <a:gridCol w="997148"/>
                <a:gridCol w="1823882"/>
                <a:gridCol w="1654717"/>
              </a:tblGrid>
              <a:tr h="370840">
                <a:tc>
                  <a:txBody>
                    <a:bodyPr/>
                    <a:lstStyle/>
                    <a:p>
                      <a:pPr algn="l" rtl="0" fontAlgn="t"/>
                      <a:r>
                        <a:rPr lang="en-US" b="1" dirty="0">
                          <a:solidFill>
                            <a:srgbClr val="2E2E2E"/>
                          </a:solidFill>
                          <a:effectLst/>
                          <a:latin typeface="Noto Sans" charset="0"/>
                        </a:rPr>
                        <a:t>Arm</a:t>
                      </a:r>
                    </a:p>
                  </a:txBody>
                  <a:tcPr marL="127000" marR="127000" marT="127000" marB="127000"/>
                </a:tc>
                <a:tc>
                  <a:txBody>
                    <a:bodyPr/>
                    <a:lstStyle/>
                    <a:p>
                      <a:pPr algn="l" rtl="0" fontAlgn="t"/>
                      <a:r>
                        <a:rPr lang="en-US" b="1">
                          <a:solidFill>
                            <a:srgbClr val="2E2E2E"/>
                          </a:solidFill>
                          <a:effectLst/>
                          <a:latin typeface="Noto Sans" charset="0"/>
                        </a:rPr>
                        <a:t>Target</a:t>
                      </a:r>
                    </a:p>
                  </a:txBody>
                  <a:tcPr marL="127000" marR="127000" marT="127000" marB="127000"/>
                </a:tc>
                <a:tc>
                  <a:txBody>
                    <a:bodyPr/>
                    <a:lstStyle/>
                    <a:p>
                      <a:pPr algn="l" rtl="0" fontAlgn="t"/>
                      <a:r>
                        <a:rPr lang="en-US" b="1">
                          <a:solidFill>
                            <a:srgbClr val="2E2E2E"/>
                          </a:solidFill>
                          <a:effectLst/>
                          <a:latin typeface="Noto Sans" charset="0"/>
                        </a:rPr>
                        <a:t>Drug(s)</a:t>
                      </a:r>
                    </a:p>
                  </a:txBody>
                  <a:tcPr marL="127000" marR="127000" marT="127000" marB="127000"/>
                </a:tc>
              </a:tr>
              <a:tr h="370840">
                <a:tc>
                  <a:txBody>
                    <a:bodyPr/>
                    <a:lstStyle/>
                    <a:p>
                      <a:pPr rtl="0" fontAlgn="t"/>
                      <a:r>
                        <a:rPr lang="en-US" dirty="0" smtClean="0">
                          <a:solidFill>
                            <a:srgbClr val="2E2E2E"/>
                          </a:solidFill>
                          <a:effectLst/>
                          <a:latin typeface="inherit" charset="0"/>
                        </a:rPr>
                        <a:t>F</a:t>
                      </a:r>
                      <a:endParaRPr lang="en-US" dirty="0">
                        <a:solidFill>
                          <a:srgbClr val="2E2E2E"/>
                        </a:solidFill>
                        <a:effectLst/>
                        <a:latin typeface="inherit" charset="0"/>
                      </a:endParaRPr>
                    </a:p>
                  </a:txBody>
                  <a:tcPr marL="127000" marR="127000" marT="127000" marB="127000"/>
                </a:tc>
                <a:tc>
                  <a:txBody>
                    <a:bodyPr/>
                    <a:lstStyle/>
                    <a:p>
                      <a:pPr rtl="0" fontAlgn="t"/>
                      <a:r>
                        <a:rPr lang="en-US" smtClean="0">
                          <a:solidFill>
                            <a:srgbClr val="2E2E2E"/>
                          </a:solidFill>
                          <a:effectLst/>
                          <a:latin typeface="inherit" charset="0"/>
                        </a:rPr>
                        <a:t>ALK transloc</a:t>
                      </a:r>
                      <a:endParaRPr lang="en-US">
                        <a:solidFill>
                          <a:srgbClr val="2E2E2E"/>
                        </a:solidFill>
                        <a:effectLst/>
                        <a:latin typeface="inherit" charset="0"/>
                      </a:endParaRPr>
                    </a:p>
                  </a:txBody>
                  <a:tcPr marL="127000" marR="127000" marT="127000" marB="127000"/>
                </a:tc>
                <a:tc>
                  <a:txBody>
                    <a:bodyPr/>
                    <a:lstStyle/>
                    <a:p>
                      <a:pPr rtl="0" fontAlgn="t"/>
                      <a:r>
                        <a:rPr lang="en-US" dirty="0" err="1" smtClean="0">
                          <a:solidFill>
                            <a:srgbClr val="2E2E2E"/>
                          </a:solidFill>
                          <a:effectLst/>
                          <a:latin typeface="inherit" charset="0"/>
                        </a:rPr>
                        <a:t>Crizotinib</a:t>
                      </a:r>
                      <a:endParaRPr lang="en-US" dirty="0">
                        <a:solidFill>
                          <a:srgbClr val="2E2E2E"/>
                        </a:solidFill>
                        <a:effectLst/>
                        <a:latin typeface="inherit" charset="0"/>
                      </a:endParaRPr>
                    </a:p>
                  </a:txBody>
                  <a:tcPr marL="127000" marR="127000" marT="127000" marB="127000"/>
                </a:tc>
              </a:tr>
              <a:tr h="370840">
                <a:tc>
                  <a:txBody>
                    <a:bodyPr/>
                    <a:lstStyle/>
                    <a:p>
                      <a:pPr rtl="0" fontAlgn="t"/>
                      <a:r>
                        <a:rPr lang="en-US" dirty="0">
                          <a:solidFill>
                            <a:srgbClr val="2E2E2E"/>
                          </a:solidFill>
                          <a:effectLst/>
                          <a:latin typeface="inherit" charset="0"/>
                        </a:rPr>
                        <a:t>G</a:t>
                      </a:r>
                    </a:p>
                  </a:txBody>
                  <a:tcPr marL="127000" marR="127000" marT="127000" marB="127000"/>
                </a:tc>
                <a:tc>
                  <a:txBody>
                    <a:bodyPr/>
                    <a:lstStyle/>
                    <a:p>
                      <a:pPr rtl="0" fontAlgn="t"/>
                      <a:r>
                        <a:rPr lang="en-US">
                          <a:solidFill>
                            <a:srgbClr val="2E2E2E"/>
                          </a:solidFill>
                          <a:effectLst/>
                          <a:latin typeface="inherit" charset="0"/>
                        </a:rPr>
                        <a:t>ROS1 transloc</a:t>
                      </a:r>
                    </a:p>
                  </a:txBody>
                  <a:tcPr marL="127000" marR="127000" marT="127000" marB="127000"/>
                </a:tc>
                <a:tc>
                  <a:txBody>
                    <a:bodyPr/>
                    <a:lstStyle/>
                    <a:p>
                      <a:pPr rtl="0" fontAlgn="t"/>
                      <a:r>
                        <a:rPr lang="en-US">
                          <a:solidFill>
                            <a:srgbClr val="2E2E2E"/>
                          </a:solidFill>
                          <a:effectLst/>
                          <a:latin typeface="inherit" charset="0"/>
                        </a:rPr>
                        <a:t>Crizotinib</a:t>
                      </a:r>
                    </a:p>
                  </a:txBody>
                  <a:tcPr marL="127000" marR="127000" marT="127000" marB="127000"/>
                </a:tc>
              </a:tr>
              <a:tr h="370840">
                <a:tc>
                  <a:txBody>
                    <a:bodyPr/>
                    <a:lstStyle/>
                    <a:p>
                      <a:pPr rtl="0" fontAlgn="t"/>
                      <a:r>
                        <a:rPr lang="en-US" dirty="0">
                          <a:solidFill>
                            <a:srgbClr val="2E2E2E"/>
                          </a:solidFill>
                          <a:effectLst/>
                          <a:latin typeface="inherit" charset="0"/>
                        </a:rPr>
                        <a:t>H</a:t>
                      </a:r>
                    </a:p>
                  </a:txBody>
                  <a:tcPr marL="127000" marR="127000" marT="127000" marB="127000"/>
                </a:tc>
                <a:tc>
                  <a:txBody>
                    <a:bodyPr/>
                    <a:lstStyle/>
                    <a:p>
                      <a:pPr rtl="0" fontAlgn="t"/>
                      <a:r>
                        <a:rPr lang="de-DE">
                          <a:solidFill>
                            <a:srgbClr val="2E2E2E"/>
                          </a:solidFill>
                          <a:effectLst/>
                          <a:latin typeface="inherit" charset="0"/>
                        </a:rPr>
                        <a:t>BRAF V600</a:t>
                      </a:r>
                    </a:p>
                  </a:txBody>
                  <a:tcPr marL="127000" marR="127000" marT="127000" marB="127000"/>
                </a:tc>
                <a:tc>
                  <a:txBody>
                    <a:bodyPr/>
                    <a:lstStyle/>
                    <a:p>
                      <a:pPr rtl="0" fontAlgn="t"/>
                      <a:r>
                        <a:rPr lang="en-US">
                          <a:solidFill>
                            <a:srgbClr val="2E2E2E"/>
                          </a:solidFill>
                          <a:effectLst/>
                          <a:latin typeface="inherit" charset="0"/>
                        </a:rPr>
                        <a:t>Dabrafenib+trametinib</a:t>
                      </a:r>
                    </a:p>
                  </a:txBody>
                  <a:tcPr marL="127000" marR="127000" marT="127000" marB="127000"/>
                </a:tc>
              </a:tr>
              <a:tr h="370840">
                <a:tc>
                  <a:txBody>
                    <a:bodyPr/>
                    <a:lstStyle/>
                    <a:p>
                      <a:pPr rtl="0" fontAlgn="t"/>
                      <a:r>
                        <a:rPr lang="en-US">
                          <a:solidFill>
                            <a:srgbClr val="2E2E2E"/>
                          </a:solidFill>
                          <a:effectLst/>
                          <a:latin typeface="inherit" charset="0"/>
                        </a:rPr>
                        <a:t>I</a:t>
                      </a:r>
                    </a:p>
                  </a:txBody>
                  <a:tcPr marL="127000" marR="127000" marT="127000" marB="127000"/>
                </a:tc>
                <a:tc>
                  <a:txBody>
                    <a:bodyPr/>
                    <a:lstStyle/>
                    <a:p>
                      <a:pPr rtl="0" fontAlgn="t"/>
                      <a:r>
                        <a:rPr lang="en-US">
                          <a:solidFill>
                            <a:srgbClr val="2E2E2E"/>
                          </a:solidFill>
                          <a:effectLst/>
                          <a:latin typeface="inherit" charset="0"/>
                        </a:rPr>
                        <a:t>PIK3CA mut</a:t>
                      </a:r>
                    </a:p>
                  </a:txBody>
                  <a:tcPr marL="127000" marR="127000" marT="127000" marB="127000"/>
                </a:tc>
                <a:tc>
                  <a:txBody>
                    <a:bodyPr/>
                    <a:lstStyle/>
                    <a:p>
                      <a:pPr rtl="0" fontAlgn="t"/>
                      <a:r>
                        <a:rPr lang="en-US" dirty="0" err="1">
                          <a:solidFill>
                            <a:srgbClr val="2E2E2E"/>
                          </a:solidFill>
                          <a:effectLst/>
                          <a:latin typeface="inherit" charset="0"/>
                        </a:rPr>
                        <a:t>Taselisib</a:t>
                      </a:r>
                      <a:endParaRPr lang="en-US" dirty="0">
                        <a:solidFill>
                          <a:srgbClr val="2E2E2E"/>
                        </a:solidFill>
                        <a:effectLst/>
                        <a:latin typeface="inherit" charset="0"/>
                      </a:endParaRPr>
                    </a:p>
                  </a:txBody>
                  <a:tcPr marL="127000" marR="127000" marT="127000" marB="127000"/>
                </a:tc>
              </a:tr>
              <a:tr h="370840">
                <a:tc>
                  <a:txBody>
                    <a:bodyPr/>
                    <a:lstStyle/>
                    <a:p>
                      <a:pPr rtl="0" fontAlgn="t"/>
                      <a:r>
                        <a:rPr lang="en-US" dirty="0">
                          <a:solidFill>
                            <a:srgbClr val="2E2E2E"/>
                          </a:solidFill>
                          <a:effectLst/>
                          <a:latin typeface="inherit" charset="0"/>
                        </a:rPr>
                        <a:t>J</a:t>
                      </a:r>
                    </a:p>
                  </a:txBody>
                  <a:tcPr marL="127000" marR="127000" marT="127000" marB="127000"/>
                </a:tc>
                <a:tc>
                  <a:txBody>
                    <a:bodyPr/>
                    <a:lstStyle/>
                    <a:p>
                      <a:pPr rtl="0" fontAlgn="t"/>
                      <a:r>
                        <a:rPr lang="en-US" dirty="0">
                          <a:solidFill>
                            <a:srgbClr val="2E2E2E"/>
                          </a:solidFill>
                          <a:effectLst/>
                          <a:latin typeface="inherit" charset="0"/>
                        </a:rPr>
                        <a:t>HER2 amp</a:t>
                      </a:r>
                    </a:p>
                  </a:txBody>
                  <a:tcPr marL="127000" marR="127000" marT="127000" marB="127000"/>
                </a:tc>
                <a:tc>
                  <a:txBody>
                    <a:bodyPr/>
                    <a:lstStyle/>
                    <a:p>
                      <a:pPr rtl="0" fontAlgn="t"/>
                      <a:r>
                        <a:rPr lang="en-US" dirty="0" err="1">
                          <a:solidFill>
                            <a:srgbClr val="2E2E2E"/>
                          </a:solidFill>
                          <a:effectLst/>
                          <a:latin typeface="inherit" charset="0"/>
                        </a:rPr>
                        <a:t>Trastuzumab+pertuzumab</a:t>
                      </a:r>
                      <a:endParaRPr lang="en-US" dirty="0">
                        <a:solidFill>
                          <a:srgbClr val="2E2E2E"/>
                        </a:solidFill>
                        <a:effectLst/>
                        <a:latin typeface="inherit" charset="0"/>
                      </a:endParaRPr>
                    </a:p>
                  </a:txBody>
                  <a:tcPr marL="127000" marR="127000" marT="127000" marB="127000"/>
                </a:tc>
              </a:tr>
            </a:tbl>
          </a:graphicData>
        </a:graphic>
      </p:graphicFrame>
    </p:spTree>
    <p:extLst>
      <p:ext uri="{BB962C8B-B14F-4D97-AF65-F5344CB8AC3E}">
        <p14:creationId xmlns:p14="http://schemas.microsoft.com/office/powerpoint/2010/main" val="130906089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050" dirty="0"/>
          </a:p>
        </p:txBody>
      </p:sp>
      <p:sp>
        <p:nvSpPr>
          <p:cNvPr id="3" name="Text Placeholder 2"/>
          <p:cNvSpPr>
            <a:spLocks noGrp="1"/>
          </p:cNvSpPr>
          <p:nvPr>
            <p:ph type="body" sz="quarter" idx="11"/>
          </p:nvPr>
        </p:nvSpPr>
        <p:spPr/>
        <p:txBody>
          <a:bodyPr/>
          <a:lstStyle/>
          <a:p>
            <a:r>
              <a:rPr lang="en-US" sz="2700" dirty="0" smtClean="0"/>
              <a:t>Background</a:t>
            </a:r>
            <a:endParaRPr lang="en-US" sz="2700" dirty="0"/>
          </a:p>
          <a:p>
            <a:r>
              <a:rPr lang="en-US" sz="2700" dirty="0" smtClean="0"/>
              <a:t>Data in Biomedicine</a:t>
            </a:r>
          </a:p>
          <a:p>
            <a:r>
              <a:rPr lang="en-US" sz="2700" dirty="0" smtClean="0"/>
              <a:t>Data Sharing</a:t>
            </a:r>
          </a:p>
          <a:p>
            <a:r>
              <a:rPr lang="en-US" sz="2700" dirty="0" smtClean="0"/>
              <a:t>Data Commons</a:t>
            </a:r>
          </a:p>
          <a:p>
            <a:r>
              <a:rPr lang="en-US" sz="2700" dirty="0" smtClean="0"/>
              <a:t>Genomics and Computation</a:t>
            </a:r>
          </a:p>
        </p:txBody>
      </p:sp>
      <p:sp>
        <p:nvSpPr>
          <p:cNvPr id="4" name="TextBox 3"/>
          <p:cNvSpPr txBox="1"/>
          <p:nvPr/>
        </p:nvSpPr>
        <p:spPr>
          <a:xfrm>
            <a:off x="2497393" y="4621161"/>
            <a:ext cx="4151265" cy="307777"/>
          </a:xfrm>
          <a:prstGeom prst="rect">
            <a:avLst/>
          </a:prstGeom>
          <a:noFill/>
        </p:spPr>
        <p:txBody>
          <a:bodyPr wrap="none" rtlCol="0">
            <a:spAutoFit/>
          </a:bodyPr>
          <a:lstStyle/>
          <a:p>
            <a:r>
              <a:rPr lang="en-US" sz="1400" i="1" dirty="0" smtClean="0"/>
              <a:t>Thanks to many folks for slides, but especially Jerry Lee</a:t>
            </a:r>
            <a:endParaRPr lang="en-US" sz="1400" i="1" dirty="0"/>
          </a:p>
        </p:txBody>
      </p:sp>
    </p:spTree>
    <p:extLst>
      <p:ext uri="{BB962C8B-B14F-4D97-AF65-F5344CB8AC3E}">
        <p14:creationId xmlns:p14="http://schemas.microsoft.com/office/powerpoint/2010/main" val="170316778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NCI MATCH Arms </a:t>
            </a:r>
            <a:r>
              <a:rPr lang="mr-IN" dirty="0" smtClean="0"/>
              <a:t>–</a:t>
            </a:r>
            <a:r>
              <a:rPr lang="en-US" dirty="0" smtClean="0"/>
              <a:t> 11-20</a:t>
            </a:r>
            <a:endParaRPr lang="en-US" dirty="0"/>
          </a:p>
        </p:txBody>
      </p:sp>
      <p:graphicFrame>
        <p:nvGraphicFramePr>
          <p:cNvPr id="5" name="Content Placeholder 4"/>
          <p:cNvGraphicFramePr>
            <a:graphicFrameLocks noGrp="1"/>
          </p:cNvGraphicFramePr>
          <p:nvPr>
            <p:ph sz="quarter" idx="11"/>
            <p:extLst>
              <p:ext uri="{D42A27DB-BD31-4B8C-83A1-F6EECF244321}">
                <p14:modId xmlns:p14="http://schemas.microsoft.com/office/powerpoint/2010/main" val="430536875"/>
              </p:ext>
            </p:extLst>
          </p:nvPr>
        </p:nvGraphicFramePr>
        <p:xfrm>
          <a:off x="493269" y="749133"/>
          <a:ext cx="4108449" cy="3444240"/>
        </p:xfrm>
        <a:graphic>
          <a:graphicData uri="http://schemas.openxmlformats.org/drawingml/2006/table">
            <a:tbl>
              <a:tblPr firstRow="1" bandRow="1">
                <a:tableStyleId>{5C22544A-7EE6-4342-B048-85BDC9FD1C3A}</a:tableStyleId>
              </a:tblPr>
              <a:tblGrid>
                <a:gridCol w="725931"/>
                <a:gridCol w="1684421"/>
                <a:gridCol w="1698097"/>
              </a:tblGrid>
              <a:tr h="370840">
                <a:tc>
                  <a:txBody>
                    <a:bodyPr/>
                    <a:lstStyle/>
                    <a:p>
                      <a:pPr algn="l" rtl="0" fontAlgn="t"/>
                      <a:r>
                        <a:rPr lang="en-US" sz="1400" b="1" dirty="0">
                          <a:solidFill>
                            <a:srgbClr val="2E2E2E"/>
                          </a:solidFill>
                          <a:effectLst/>
                          <a:latin typeface="Noto Sans" charset="0"/>
                        </a:rPr>
                        <a:t>Arm</a:t>
                      </a:r>
                    </a:p>
                  </a:txBody>
                  <a:tcPr marL="127000" marR="127000" marT="127000" marB="127000"/>
                </a:tc>
                <a:tc>
                  <a:txBody>
                    <a:bodyPr/>
                    <a:lstStyle/>
                    <a:p>
                      <a:pPr algn="l" rtl="0" fontAlgn="t"/>
                      <a:r>
                        <a:rPr lang="en-US" sz="1400" b="1" dirty="0">
                          <a:solidFill>
                            <a:srgbClr val="2E2E2E"/>
                          </a:solidFill>
                          <a:effectLst/>
                          <a:latin typeface="Noto Sans" charset="0"/>
                        </a:rPr>
                        <a:t>Target</a:t>
                      </a:r>
                    </a:p>
                  </a:txBody>
                  <a:tcPr marL="127000" marR="127000" marT="127000" marB="127000"/>
                </a:tc>
                <a:tc>
                  <a:txBody>
                    <a:bodyPr/>
                    <a:lstStyle/>
                    <a:p>
                      <a:pPr algn="l" rtl="0" fontAlgn="t"/>
                      <a:r>
                        <a:rPr lang="en-US" sz="1400" b="1">
                          <a:solidFill>
                            <a:srgbClr val="2E2E2E"/>
                          </a:solidFill>
                          <a:effectLst/>
                          <a:latin typeface="Noto Sans" charset="0"/>
                        </a:rPr>
                        <a:t>Drug(s)</a:t>
                      </a:r>
                    </a:p>
                  </a:txBody>
                  <a:tcPr marL="127000" marR="127000" marT="127000" marB="127000"/>
                </a:tc>
              </a:tr>
              <a:tr h="370840">
                <a:tc>
                  <a:txBody>
                    <a:bodyPr/>
                    <a:lstStyle/>
                    <a:p>
                      <a:pPr rtl="0" fontAlgn="t"/>
                      <a:r>
                        <a:rPr lang="en-US" sz="1400" dirty="0">
                          <a:solidFill>
                            <a:srgbClr val="2E2E2E"/>
                          </a:solidFill>
                          <a:effectLst/>
                          <a:latin typeface="inherit" charset="0"/>
                        </a:rPr>
                        <a:t>L</a:t>
                      </a:r>
                    </a:p>
                  </a:txBody>
                  <a:tcPr marL="127000" marR="127000" marT="127000" marB="127000"/>
                </a:tc>
                <a:tc>
                  <a:txBody>
                    <a:bodyPr/>
                    <a:lstStyle/>
                    <a:p>
                      <a:pPr rtl="0" fontAlgn="t"/>
                      <a:r>
                        <a:rPr lang="en-US" sz="1400" dirty="0" err="1">
                          <a:solidFill>
                            <a:srgbClr val="2E2E2E"/>
                          </a:solidFill>
                          <a:effectLst/>
                          <a:latin typeface="inherit" charset="0"/>
                        </a:rPr>
                        <a:t>mTOR</a:t>
                      </a:r>
                      <a:r>
                        <a:rPr lang="en-US" sz="1400" dirty="0">
                          <a:solidFill>
                            <a:srgbClr val="2E2E2E"/>
                          </a:solidFill>
                          <a:effectLst/>
                          <a:latin typeface="inherit" charset="0"/>
                        </a:rPr>
                        <a:t> </a:t>
                      </a:r>
                      <a:r>
                        <a:rPr lang="en-US" sz="1400" dirty="0" err="1">
                          <a:solidFill>
                            <a:srgbClr val="2E2E2E"/>
                          </a:solidFill>
                          <a:effectLst/>
                          <a:latin typeface="inherit" charset="0"/>
                        </a:rPr>
                        <a:t>mut</a:t>
                      </a:r>
                      <a:endParaRPr lang="en-US" sz="1400" dirty="0">
                        <a:solidFill>
                          <a:srgbClr val="2E2E2E"/>
                        </a:solidFill>
                        <a:effectLst/>
                        <a:latin typeface="inherit" charset="0"/>
                      </a:endParaRPr>
                    </a:p>
                  </a:txBody>
                  <a:tcPr marL="127000" marR="127000" marT="127000" marB="127000"/>
                </a:tc>
                <a:tc>
                  <a:txBody>
                    <a:bodyPr/>
                    <a:lstStyle/>
                    <a:p>
                      <a:pPr rtl="0" fontAlgn="t"/>
                      <a:r>
                        <a:rPr lang="en-US" sz="1400">
                          <a:solidFill>
                            <a:srgbClr val="2E2E2E"/>
                          </a:solidFill>
                          <a:effectLst/>
                          <a:latin typeface="inherit" charset="0"/>
                        </a:rPr>
                        <a:t>TAK-228 (formerly MLN0128)</a:t>
                      </a:r>
                    </a:p>
                  </a:txBody>
                  <a:tcPr marL="127000" marR="127000" marT="127000" marB="127000"/>
                </a:tc>
              </a:tr>
              <a:tr h="370840">
                <a:tc>
                  <a:txBody>
                    <a:bodyPr/>
                    <a:lstStyle/>
                    <a:p>
                      <a:pPr rtl="0" fontAlgn="t"/>
                      <a:r>
                        <a:rPr lang="en-US" sz="1400">
                          <a:solidFill>
                            <a:srgbClr val="2E2E2E"/>
                          </a:solidFill>
                          <a:effectLst/>
                          <a:latin typeface="inherit" charset="0"/>
                        </a:rPr>
                        <a:t>M</a:t>
                      </a:r>
                    </a:p>
                  </a:txBody>
                  <a:tcPr marL="127000" marR="127000" marT="127000" marB="127000"/>
                </a:tc>
                <a:tc>
                  <a:txBody>
                    <a:bodyPr/>
                    <a:lstStyle/>
                    <a:p>
                      <a:pPr rtl="0" fontAlgn="t"/>
                      <a:r>
                        <a:rPr lang="en-US" sz="1400" dirty="0">
                          <a:solidFill>
                            <a:srgbClr val="2E2E2E"/>
                          </a:solidFill>
                          <a:effectLst/>
                          <a:latin typeface="inherit" charset="0"/>
                        </a:rPr>
                        <a:t>TSC1 or TSC2 </a:t>
                      </a:r>
                      <a:r>
                        <a:rPr lang="en-US" sz="1400" dirty="0" err="1">
                          <a:solidFill>
                            <a:srgbClr val="2E2E2E"/>
                          </a:solidFill>
                          <a:effectLst/>
                          <a:latin typeface="inherit" charset="0"/>
                        </a:rPr>
                        <a:t>mut</a:t>
                      </a:r>
                      <a:endParaRPr lang="en-US" sz="1400" dirty="0">
                        <a:solidFill>
                          <a:srgbClr val="2E2E2E"/>
                        </a:solidFill>
                        <a:effectLst/>
                        <a:latin typeface="inherit" charset="0"/>
                      </a:endParaRPr>
                    </a:p>
                  </a:txBody>
                  <a:tcPr marL="127000" marR="127000" marT="127000" marB="127000"/>
                </a:tc>
                <a:tc>
                  <a:txBody>
                    <a:bodyPr/>
                    <a:lstStyle/>
                    <a:p>
                      <a:pPr rtl="0" fontAlgn="t"/>
                      <a:r>
                        <a:rPr lang="en-US" sz="1400" dirty="0">
                          <a:solidFill>
                            <a:srgbClr val="2E2E2E"/>
                          </a:solidFill>
                          <a:effectLst/>
                          <a:latin typeface="inherit" charset="0"/>
                        </a:rPr>
                        <a:t>TAK-228 (formerly MLN0128)</a:t>
                      </a:r>
                    </a:p>
                  </a:txBody>
                  <a:tcPr marL="127000" marR="127000" marT="127000" marB="127000"/>
                </a:tc>
              </a:tr>
              <a:tr h="370840">
                <a:tc>
                  <a:txBody>
                    <a:bodyPr/>
                    <a:lstStyle/>
                    <a:p>
                      <a:pPr rtl="0" fontAlgn="t"/>
                      <a:r>
                        <a:rPr lang="en-US" sz="1400">
                          <a:solidFill>
                            <a:srgbClr val="2E2E2E"/>
                          </a:solidFill>
                          <a:effectLst/>
                          <a:latin typeface="inherit" charset="0"/>
                        </a:rPr>
                        <a:t>N</a:t>
                      </a:r>
                    </a:p>
                  </a:txBody>
                  <a:tcPr marL="127000" marR="127000" marT="127000" marB="127000"/>
                </a:tc>
                <a:tc>
                  <a:txBody>
                    <a:bodyPr/>
                    <a:lstStyle/>
                    <a:p>
                      <a:pPr rtl="0" fontAlgn="t"/>
                      <a:r>
                        <a:rPr lang="en-US" sz="1400" dirty="0">
                          <a:solidFill>
                            <a:srgbClr val="2E2E2E"/>
                          </a:solidFill>
                          <a:effectLst/>
                          <a:latin typeface="inherit" charset="0"/>
                        </a:rPr>
                        <a:t>PTEN </a:t>
                      </a:r>
                      <a:r>
                        <a:rPr lang="en-US" sz="1400" dirty="0" err="1">
                          <a:solidFill>
                            <a:srgbClr val="2E2E2E"/>
                          </a:solidFill>
                          <a:effectLst/>
                          <a:latin typeface="inherit" charset="0"/>
                        </a:rPr>
                        <a:t>mut</a:t>
                      </a:r>
                      <a:endParaRPr lang="en-US" sz="1400" dirty="0">
                        <a:solidFill>
                          <a:srgbClr val="2E2E2E"/>
                        </a:solidFill>
                        <a:effectLst/>
                        <a:latin typeface="inherit" charset="0"/>
                      </a:endParaRPr>
                    </a:p>
                  </a:txBody>
                  <a:tcPr marL="127000" marR="127000" marT="127000" marB="127000"/>
                </a:tc>
                <a:tc>
                  <a:txBody>
                    <a:bodyPr/>
                    <a:lstStyle/>
                    <a:p>
                      <a:pPr rtl="0" fontAlgn="t"/>
                      <a:r>
                        <a:rPr lang="is-IS" sz="1400">
                          <a:solidFill>
                            <a:srgbClr val="2E2E2E"/>
                          </a:solidFill>
                          <a:effectLst/>
                          <a:latin typeface="inherit" charset="0"/>
                        </a:rPr>
                        <a:t>GSK2636771</a:t>
                      </a:r>
                    </a:p>
                  </a:txBody>
                  <a:tcPr marL="127000" marR="127000" marT="127000" marB="127000"/>
                </a:tc>
              </a:tr>
              <a:tr h="370840">
                <a:tc>
                  <a:txBody>
                    <a:bodyPr/>
                    <a:lstStyle/>
                    <a:p>
                      <a:pPr rtl="0" fontAlgn="t"/>
                      <a:r>
                        <a:rPr lang="en-US" sz="1400">
                          <a:solidFill>
                            <a:srgbClr val="2E2E2E"/>
                          </a:solidFill>
                          <a:effectLst/>
                          <a:latin typeface="inherit" charset="0"/>
                        </a:rPr>
                        <a:t>P</a:t>
                      </a:r>
                    </a:p>
                  </a:txBody>
                  <a:tcPr marL="127000" marR="127000" marT="127000" marB="127000"/>
                </a:tc>
                <a:tc>
                  <a:txBody>
                    <a:bodyPr/>
                    <a:lstStyle/>
                    <a:p>
                      <a:pPr rtl="0" fontAlgn="t"/>
                      <a:r>
                        <a:rPr lang="en-US" sz="1400">
                          <a:solidFill>
                            <a:srgbClr val="2E2E2E"/>
                          </a:solidFill>
                          <a:effectLst/>
                          <a:latin typeface="inherit" charset="0"/>
                        </a:rPr>
                        <a:t>PTEN loss</a:t>
                      </a:r>
                    </a:p>
                  </a:txBody>
                  <a:tcPr marL="127000" marR="127000" marT="127000" marB="127000"/>
                </a:tc>
                <a:tc>
                  <a:txBody>
                    <a:bodyPr/>
                    <a:lstStyle/>
                    <a:p>
                      <a:pPr rtl="0" fontAlgn="t"/>
                      <a:r>
                        <a:rPr lang="is-IS" sz="1400" dirty="0">
                          <a:solidFill>
                            <a:srgbClr val="2E2E2E"/>
                          </a:solidFill>
                          <a:effectLst/>
                          <a:latin typeface="inherit" charset="0"/>
                        </a:rPr>
                        <a:t>GSK2636771</a:t>
                      </a:r>
                    </a:p>
                  </a:txBody>
                  <a:tcPr marL="127000" marR="127000" marT="127000" marB="127000"/>
                </a:tc>
              </a:tr>
              <a:tr h="370840">
                <a:tc>
                  <a:txBody>
                    <a:bodyPr/>
                    <a:lstStyle/>
                    <a:p>
                      <a:pPr rtl="0" fontAlgn="t"/>
                      <a:r>
                        <a:rPr lang="fr-FR" sz="1400">
                          <a:solidFill>
                            <a:srgbClr val="2E2E2E"/>
                          </a:solidFill>
                          <a:effectLst/>
                          <a:latin typeface="inherit" charset="0"/>
                        </a:rPr>
                        <a:t>Q</a:t>
                      </a:r>
                    </a:p>
                  </a:txBody>
                  <a:tcPr marL="127000" marR="127000" marT="127000" marB="127000"/>
                </a:tc>
                <a:tc>
                  <a:txBody>
                    <a:bodyPr/>
                    <a:lstStyle/>
                    <a:p>
                      <a:pPr rtl="0" fontAlgn="t"/>
                      <a:r>
                        <a:rPr lang="en-US" sz="1400">
                          <a:solidFill>
                            <a:srgbClr val="2E2E2E"/>
                          </a:solidFill>
                          <a:effectLst/>
                          <a:latin typeface="inherit" charset="0"/>
                        </a:rPr>
                        <a:t>HER 2 amp</a:t>
                      </a:r>
                    </a:p>
                  </a:txBody>
                  <a:tcPr marL="127000" marR="127000" marT="127000" marB="127000"/>
                </a:tc>
                <a:tc>
                  <a:txBody>
                    <a:bodyPr/>
                    <a:lstStyle/>
                    <a:p>
                      <a:pPr rtl="0" fontAlgn="t"/>
                      <a:r>
                        <a:rPr lang="en-US" sz="1400" dirty="0">
                          <a:solidFill>
                            <a:srgbClr val="2E2E2E"/>
                          </a:solidFill>
                          <a:effectLst/>
                          <a:latin typeface="inherit" charset="0"/>
                        </a:rPr>
                        <a:t>Ado-</a:t>
                      </a:r>
                      <a:r>
                        <a:rPr lang="en-US" sz="1400" dirty="0" err="1">
                          <a:solidFill>
                            <a:srgbClr val="2E2E2E"/>
                          </a:solidFill>
                          <a:effectLst/>
                          <a:latin typeface="inherit" charset="0"/>
                        </a:rPr>
                        <a:t>trastuzumab</a:t>
                      </a:r>
                      <a:r>
                        <a:rPr lang="en-US" sz="1400" dirty="0">
                          <a:solidFill>
                            <a:srgbClr val="2E2E2E"/>
                          </a:solidFill>
                          <a:effectLst/>
                          <a:latin typeface="inherit" charset="0"/>
                        </a:rPr>
                        <a:t> </a:t>
                      </a:r>
                      <a:r>
                        <a:rPr lang="en-US" sz="1400" dirty="0" err="1">
                          <a:solidFill>
                            <a:srgbClr val="2E2E2E"/>
                          </a:solidFill>
                          <a:effectLst/>
                          <a:latin typeface="inherit" charset="0"/>
                        </a:rPr>
                        <a:t>emtansine</a:t>
                      </a:r>
                      <a:endParaRPr lang="en-US" sz="1400" dirty="0">
                        <a:solidFill>
                          <a:srgbClr val="2E2E2E"/>
                        </a:solidFill>
                        <a:effectLst/>
                        <a:latin typeface="inherit" charset="0"/>
                      </a:endParaRPr>
                    </a:p>
                  </a:txBody>
                  <a:tcPr marL="127000" marR="127000" marT="127000" marB="127000"/>
                </a:tc>
              </a:tr>
            </a:tbl>
          </a:graphicData>
        </a:graphic>
      </p:graphicFrame>
      <p:graphicFrame>
        <p:nvGraphicFramePr>
          <p:cNvPr id="6" name="Content Placeholder 5"/>
          <p:cNvGraphicFramePr>
            <a:graphicFrameLocks noGrp="1"/>
          </p:cNvGraphicFramePr>
          <p:nvPr>
            <p:ph sz="quarter" idx="12"/>
            <p:extLst>
              <p:ext uri="{D42A27DB-BD31-4B8C-83A1-F6EECF244321}">
                <p14:modId xmlns:p14="http://schemas.microsoft.com/office/powerpoint/2010/main" val="1412679640"/>
              </p:ext>
            </p:extLst>
          </p:nvPr>
        </p:nvGraphicFramePr>
        <p:xfrm>
          <a:off x="4762056" y="749133"/>
          <a:ext cx="3897312" cy="3992880"/>
        </p:xfrm>
        <a:graphic>
          <a:graphicData uri="http://schemas.openxmlformats.org/drawingml/2006/table">
            <a:tbl>
              <a:tblPr firstRow="1" bandRow="1">
                <a:tableStyleId>{5C22544A-7EE6-4342-B048-85BDC9FD1C3A}</a:tableStyleId>
              </a:tblPr>
              <a:tblGrid>
                <a:gridCol w="964976"/>
                <a:gridCol w="1633232"/>
                <a:gridCol w="1299104"/>
              </a:tblGrid>
              <a:tr h="370840">
                <a:tc>
                  <a:txBody>
                    <a:bodyPr/>
                    <a:lstStyle/>
                    <a:p>
                      <a:pPr algn="l" rtl="0" fontAlgn="t"/>
                      <a:r>
                        <a:rPr lang="en-US" sz="1800" b="1" dirty="0">
                          <a:solidFill>
                            <a:srgbClr val="2E2E2E"/>
                          </a:solidFill>
                          <a:effectLst/>
                          <a:latin typeface="Noto Sans" charset="0"/>
                        </a:rPr>
                        <a:t>Arm</a:t>
                      </a:r>
                    </a:p>
                  </a:txBody>
                  <a:tcPr marL="127000" marR="127000" marT="127000" marB="127000"/>
                </a:tc>
                <a:tc>
                  <a:txBody>
                    <a:bodyPr/>
                    <a:lstStyle/>
                    <a:p>
                      <a:pPr algn="l" rtl="0" fontAlgn="t"/>
                      <a:r>
                        <a:rPr lang="en-US" sz="1800" b="1">
                          <a:solidFill>
                            <a:srgbClr val="2E2E2E"/>
                          </a:solidFill>
                          <a:effectLst/>
                          <a:latin typeface="Noto Sans" charset="0"/>
                        </a:rPr>
                        <a:t>Target</a:t>
                      </a:r>
                    </a:p>
                  </a:txBody>
                  <a:tcPr marL="127000" marR="127000" marT="127000" marB="127000"/>
                </a:tc>
                <a:tc>
                  <a:txBody>
                    <a:bodyPr/>
                    <a:lstStyle/>
                    <a:p>
                      <a:pPr algn="l" rtl="0" fontAlgn="t"/>
                      <a:r>
                        <a:rPr lang="en-US" sz="1800" b="1">
                          <a:solidFill>
                            <a:srgbClr val="2E2E2E"/>
                          </a:solidFill>
                          <a:effectLst/>
                          <a:latin typeface="Noto Sans" charset="0"/>
                        </a:rPr>
                        <a:t>Drug(s)</a:t>
                      </a:r>
                    </a:p>
                  </a:txBody>
                  <a:tcPr marL="127000" marR="127000" marT="127000" marB="127000"/>
                </a:tc>
              </a:tr>
              <a:tr h="370840">
                <a:tc>
                  <a:txBody>
                    <a:bodyPr/>
                    <a:lstStyle/>
                    <a:p>
                      <a:pPr rtl="0" fontAlgn="t"/>
                      <a:r>
                        <a:rPr lang="en-US" sz="1800" dirty="0">
                          <a:solidFill>
                            <a:srgbClr val="2E2E2E"/>
                          </a:solidFill>
                          <a:effectLst/>
                          <a:latin typeface="inherit" charset="0"/>
                        </a:rPr>
                        <a:t>R</a:t>
                      </a:r>
                    </a:p>
                  </a:txBody>
                  <a:tcPr marL="127000" marR="127000" marT="127000" marB="127000"/>
                </a:tc>
                <a:tc>
                  <a:txBody>
                    <a:bodyPr/>
                    <a:lstStyle/>
                    <a:p>
                      <a:pPr rtl="0" fontAlgn="t"/>
                      <a:r>
                        <a:rPr lang="en-US" sz="1800">
                          <a:solidFill>
                            <a:srgbClr val="2E2E2E"/>
                          </a:solidFill>
                          <a:effectLst/>
                          <a:latin typeface="inherit" charset="0"/>
                        </a:rPr>
                        <a:t>BRAF nonV600</a:t>
                      </a:r>
                    </a:p>
                  </a:txBody>
                  <a:tcPr marL="127000" marR="127000" marT="127000" marB="127000"/>
                </a:tc>
                <a:tc>
                  <a:txBody>
                    <a:bodyPr/>
                    <a:lstStyle/>
                    <a:p>
                      <a:pPr rtl="0" fontAlgn="t"/>
                      <a:r>
                        <a:rPr lang="en-US" sz="1800">
                          <a:solidFill>
                            <a:srgbClr val="2E2E2E"/>
                          </a:solidFill>
                          <a:effectLst/>
                          <a:latin typeface="inherit" charset="0"/>
                        </a:rPr>
                        <a:t>Trametinib</a:t>
                      </a:r>
                    </a:p>
                  </a:txBody>
                  <a:tcPr marL="127000" marR="127000" marT="127000" marB="127000"/>
                </a:tc>
              </a:tr>
              <a:tr h="370840">
                <a:tc>
                  <a:txBody>
                    <a:bodyPr/>
                    <a:lstStyle/>
                    <a:p>
                      <a:pPr rtl="0" fontAlgn="t"/>
                      <a:r>
                        <a:rPr lang="en-US" sz="1800">
                          <a:solidFill>
                            <a:srgbClr val="2E2E2E"/>
                          </a:solidFill>
                          <a:effectLst/>
                          <a:latin typeface="inherit" charset="0"/>
                        </a:rPr>
                        <a:t>S1</a:t>
                      </a:r>
                    </a:p>
                  </a:txBody>
                  <a:tcPr marL="127000" marR="127000" marT="127000" marB="127000"/>
                </a:tc>
                <a:tc>
                  <a:txBody>
                    <a:bodyPr/>
                    <a:lstStyle/>
                    <a:p>
                      <a:pPr rtl="0" fontAlgn="t"/>
                      <a:r>
                        <a:rPr lang="en-US" sz="1800" dirty="0">
                          <a:solidFill>
                            <a:srgbClr val="2E2E2E"/>
                          </a:solidFill>
                          <a:effectLst/>
                          <a:latin typeface="inherit" charset="0"/>
                        </a:rPr>
                        <a:t>NF1 </a:t>
                      </a:r>
                      <a:r>
                        <a:rPr lang="en-US" sz="1800" dirty="0" err="1">
                          <a:solidFill>
                            <a:srgbClr val="2E2E2E"/>
                          </a:solidFill>
                          <a:effectLst/>
                          <a:latin typeface="inherit" charset="0"/>
                        </a:rPr>
                        <a:t>mut</a:t>
                      </a:r>
                      <a:endParaRPr lang="en-US" sz="1800" dirty="0">
                        <a:solidFill>
                          <a:srgbClr val="2E2E2E"/>
                        </a:solidFill>
                        <a:effectLst/>
                        <a:latin typeface="inherit" charset="0"/>
                      </a:endParaRPr>
                    </a:p>
                  </a:txBody>
                  <a:tcPr marL="127000" marR="127000" marT="127000" marB="127000"/>
                </a:tc>
                <a:tc>
                  <a:txBody>
                    <a:bodyPr/>
                    <a:lstStyle/>
                    <a:p>
                      <a:pPr rtl="0" fontAlgn="t"/>
                      <a:r>
                        <a:rPr lang="en-US" sz="1800">
                          <a:solidFill>
                            <a:srgbClr val="2E2E2E"/>
                          </a:solidFill>
                          <a:effectLst/>
                          <a:latin typeface="inherit" charset="0"/>
                        </a:rPr>
                        <a:t>Trametinib</a:t>
                      </a:r>
                    </a:p>
                  </a:txBody>
                  <a:tcPr marL="127000" marR="127000" marT="127000" marB="127000"/>
                </a:tc>
              </a:tr>
              <a:tr h="370840">
                <a:tc>
                  <a:txBody>
                    <a:bodyPr/>
                    <a:lstStyle/>
                    <a:p>
                      <a:pPr rtl="0" fontAlgn="t"/>
                      <a:r>
                        <a:rPr lang="is-IS" sz="1800">
                          <a:solidFill>
                            <a:srgbClr val="2E2E2E"/>
                          </a:solidFill>
                          <a:effectLst/>
                          <a:latin typeface="inherit" charset="0"/>
                        </a:rPr>
                        <a:t>S2</a:t>
                      </a:r>
                    </a:p>
                  </a:txBody>
                  <a:tcPr marL="127000" marR="127000" marT="127000" marB="127000"/>
                </a:tc>
                <a:tc>
                  <a:txBody>
                    <a:bodyPr/>
                    <a:lstStyle/>
                    <a:p>
                      <a:pPr rtl="0" fontAlgn="t"/>
                      <a:r>
                        <a:rPr lang="en-US" sz="1800">
                          <a:solidFill>
                            <a:srgbClr val="2E2E2E"/>
                          </a:solidFill>
                          <a:effectLst/>
                          <a:latin typeface="inherit" charset="0"/>
                        </a:rPr>
                        <a:t>GNAQ/GNA11</a:t>
                      </a:r>
                    </a:p>
                  </a:txBody>
                  <a:tcPr marL="127000" marR="127000" marT="127000" marB="127000"/>
                </a:tc>
                <a:tc>
                  <a:txBody>
                    <a:bodyPr/>
                    <a:lstStyle/>
                    <a:p>
                      <a:pPr rtl="0" fontAlgn="t"/>
                      <a:r>
                        <a:rPr lang="en-US" sz="1800">
                          <a:solidFill>
                            <a:srgbClr val="2E2E2E"/>
                          </a:solidFill>
                          <a:effectLst/>
                          <a:latin typeface="inherit" charset="0"/>
                        </a:rPr>
                        <a:t>Trametinib</a:t>
                      </a:r>
                    </a:p>
                  </a:txBody>
                  <a:tcPr marL="127000" marR="127000" marT="127000" marB="127000"/>
                </a:tc>
              </a:tr>
              <a:tr h="370840">
                <a:tc>
                  <a:txBody>
                    <a:bodyPr/>
                    <a:lstStyle/>
                    <a:p>
                      <a:pPr rtl="0" fontAlgn="t"/>
                      <a:r>
                        <a:rPr lang="en-US" sz="1800">
                          <a:solidFill>
                            <a:srgbClr val="2E2E2E"/>
                          </a:solidFill>
                          <a:effectLst/>
                          <a:latin typeface="inherit" charset="0"/>
                        </a:rPr>
                        <a:t>T</a:t>
                      </a:r>
                    </a:p>
                  </a:txBody>
                  <a:tcPr marL="127000" marR="127000" marT="127000" marB="127000"/>
                </a:tc>
                <a:tc>
                  <a:txBody>
                    <a:bodyPr/>
                    <a:lstStyle/>
                    <a:p>
                      <a:pPr rtl="0" fontAlgn="t"/>
                      <a:r>
                        <a:rPr lang="en-US" sz="1800">
                          <a:solidFill>
                            <a:srgbClr val="2E2E2E"/>
                          </a:solidFill>
                          <a:effectLst/>
                          <a:latin typeface="inherit" charset="0"/>
                        </a:rPr>
                        <a:t>SMO/PTCH1</a:t>
                      </a:r>
                    </a:p>
                  </a:txBody>
                  <a:tcPr marL="127000" marR="127000" marT="127000" marB="127000"/>
                </a:tc>
                <a:tc>
                  <a:txBody>
                    <a:bodyPr/>
                    <a:lstStyle/>
                    <a:p>
                      <a:pPr rtl="0" fontAlgn="t"/>
                      <a:r>
                        <a:rPr lang="en-US" sz="1800">
                          <a:solidFill>
                            <a:srgbClr val="2E2E2E"/>
                          </a:solidFill>
                          <a:effectLst/>
                          <a:latin typeface="inherit" charset="0"/>
                        </a:rPr>
                        <a:t>Vismodegib</a:t>
                      </a:r>
                    </a:p>
                  </a:txBody>
                  <a:tcPr marL="127000" marR="127000" marT="127000" marB="127000"/>
                </a:tc>
              </a:tr>
              <a:tr h="370840">
                <a:tc>
                  <a:txBody>
                    <a:bodyPr/>
                    <a:lstStyle/>
                    <a:p>
                      <a:pPr rtl="0" fontAlgn="t"/>
                      <a:r>
                        <a:rPr lang="en-US" sz="1800">
                          <a:solidFill>
                            <a:srgbClr val="2E2E2E"/>
                          </a:solidFill>
                          <a:effectLst/>
                          <a:latin typeface="inherit" charset="0"/>
                        </a:rPr>
                        <a:t>U</a:t>
                      </a:r>
                    </a:p>
                  </a:txBody>
                  <a:tcPr marL="127000" marR="127000" marT="127000" marB="127000"/>
                </a:tc>
                <a:tc>
                  <a:txBody>
                    <a:bodyPr/>
                    <a:lstStyle/>
                    <a:p>
                      <a:pPr rtl="0" fontAlgn="t"/>
                      <a:r>
                        <a:rPr lang="en-US" sz="1800">
                          <a:solidFill>
                            <a:srgbClr val="2E2E2E"/>
                          </a:solidFill>
                          <a:effectLst/>
                          <a:latin typeface="inherit" charset="0"/>
                        </a:rPr>
                        <a:t>NF2 loss</a:t>
                      </a:r>
                    </a:p>
                  </a:txBody>
                  <a:tcPr marL="127000" marR="127000" marT="127000" marB="127000"/>
                </a:tc>
                <a:tc>
                  <a:txBody>
                    <a:bodyPr/>
                    <a:lstStyle/>
                    <a:p>
                      <a:pPr rtl="0" fontAlgn="t"/>
                      <a:r>
                        <a:rPr lang="en-US" sz="1800" dirty="0" err="1">
                          <a:solidFill>
                            <a:srgbClr val="2E2E2E"/>
                          </a:solidFill>
                          <a:effectLst/>
                          <a:latin typeface="inherit" charset="0"/>
                        </a:rPr>
                        <a:t>Defactinib</a:t>
                      </a:r>
                      <a:endParaRPr lang="en-US" sz="1800" dirty="0">
                        <a:solidFill>
                          <a:srgbClr val="2E2E2E"/>
                        </a:solidFill>
                        <a:effectLst/>
                        <a:latin typeface="inherit" charset="0"/>
                      </a:endParaRPr>
                    </a:p>
                  </a:txBody>
                  <a:tcPr marL="127000" marR="127000" marT="127000" marB="127000"/>
                </a:tc>
              </a:tr>
            </a:tbl>
          </a:graphicData>
        </a:graphic>
      </p:graphicFrame>
    </p:spTree>
    <p:extLst>
      <p:ext uri="{BB962C8B-B14F-4D97-AF65-F5344CB8AC3E}">
        <p14:creationId xmlns:p14="http://schemas.microsoft.com/office/powerpoint/2010/main" val="138162343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NCI MATCH Arms </a:t>
            </a:r>
            <a:r>
              <a:rPr lang="mr-IN" dirty="0" smtClean="0"/>
              <a:t>–</a:t>
            </a:r>
            <a:r>
              <a:rPr lang="en-US" dirty="0" smtClean="0"/>
              <a:t> 21-30</a:t>
            </a:r>
            <a:endParaRPr lang="en-US" dirty="0"/>
          </a:p>
        </p:txBody>
      </p:sp>
      <p:graphicFrame>
        <p:nvGraphicFramePr>
          <p:cNvPr id="5" name="Content Placeholder 4"/>
          <p:cNvGraphicFramePr>
            <a:graphicFrameLocks noGrp="1"/>
          </p:cNvGraphicFramePr>
          <p:nvPr>
            <p:ph sz="quarter" idx="11"/>
            <p:extLst>
              <p:ext uri="{D42A27DB-BD31-4B8C-83A1-F6EECF244321}">
                <p14:modId xmlns:p14="http://schemas.microsoft.com/office/powerpoint/2010/main" val="652433489"/>
              </p:ext>
            </p:extLst>
          </p:nvPr>
        </p:nvGraphicFramePr>
        <p:xfrm>
          <a:off x="493269" y="749133"/>
          <a:ext cx="4108449" cy="3139440"/>
        </p:xfrm>
        <a:graphic>
          <a:graphicData uri="http://schemas.openxmlformats.org/drawingml/2006/table">
            <a:tbl>
              <a:tblPr firstRow="1" bandRow="1">
                <a:tableStyleId>{5C22544A-7EE6-4342-B048-85BDC9FD1C3A}</a:tableStyleId>
              </a:tblPr>
              <a:tblGrid>
                <a:gridCol w="998647"/>
                <a:gridCol w="1740319"/>
                <a:gridCol w="1369483"/>
              </a:tblGrid>
              <a:tr h="370840">
                <a:tc>
                  <a:txBody>
                    <a:bodyPr/>
                    <a:lstStyle/>
                    <a:p>
                      <a:pPr algn="l" rtl="0" fontAlgn="t"/>
                      <a:r>
                        <a:rPr lang="en-US" sz="1600" b="1" dirty="0">
                          <a:solidFill>
                            <a:srgbClr val="2E2E2E"/>
                          </a:solidFill>
                          <a:effectLst/>
                          <a:latin typeface="Noto Sans" charset="0"/>
                        </a:rPr>
                        <a:t>Arm</a:t>
                      </a:r>
                    </a:p>
                  </a:txBody>
                  <a:tcPr marL="127000" marR="127000" marT="127000" marB="127000"/>
                </a:tc>
                <a:tc>
                  <a:txBody>
                    <a:bodyPr/>
                    <a:lstStyle/>
                    <a:p>
                      <a:pPr algn="l" rtl="0" fontAlgn="t"/>
                      <a:r>
                        <a:rPr lang="en-US" sz="1600" b="1" dirty="0">
                          <a:solidFill>
                            <a:srgbClr val="2E2E2E"/>
                          </a:solidFill>
                          <a:effectLst/>
                          <a:latin typeface="Noto Sans" charset="0"/>
                        </a:rPr>
                        <a:t>Target</a:t>
                      </a:r>
                    </a:p>
                  </a:txBody>
                  <a:tcPr marL="127000" marR="127000" marT="127000" marB="127000"/>
                </a:tc>
                <a:tc>
                  <a:txBody>
                    <a:bodyPr/>
                    <a:lstStyle/>
                    <a:p>
                      <a:pPr algn="l" rtl="0" fontAlgn="t"/>
                      <a:r>
                        <a:rPr lang="en-US" sz="1600" b="1" dirty="0">
                          <a:solidFill>
                            <a:srgbClr val="2E2E2E"/>
                          </a:solidFill>
                          <a:effectLst/>
                          <a:latin typeface="Noto Sans" charset="0"/>
                        </a:rPr>
                        <a:t>Drug(s)</a:t>
                      </a:r>
                    </a:p>
                  </a:txBody>
                  <a:tcPr marL="127000" marR="127000" marT="127000" marB="127000"/>
                </a:tc>
              </a:tr>
              <a:tr h="370840">
                <a:tc>
                  <a:txBody>
                    <a:bodyPr/>
                    <a:lstStyle/>
                    <a:p>
                      <a:pPr rtl="0" fontAlgn="t"/>
                      <a:r>
                        <a:rPr lang="en-US" sz="1800" dirty="0">
                          <a:solidFill>
                            <a:srgbClr val="2E2E2E"/>
                          </a:solidFill>
                          <a:effectLst/>
                          <a:latin typeface="inherit" charset="0"/>
                        </a:rPr>
                        <a:t>V</a:t>
                      </a:r>
                    </a:p>
                  </a:txBody>
                  <a:tcPr marL="127000" marR="127000" marT="127000" marB="127000"/>
                </a:tc>
                <a:tc>
                  <a:txBody>
                    <a:bodyPr/>
                    <a:lstStyle/>
                    <a:p>
                      <a:pPr rtl="0" fontAlgn="t"/>
                      <a:r>
                        <a:rPr lang="en-US" sz="1800" dirty="0" err="1">
                          <a:solidFill>
                            <a:srgbClr val="2E2E2E"/>
                          </a:solidFill>
                          <a:effectLst/>
                          <a:latin typeface="inherit" charset="0"/>
                        </a:rPr>
                        <a:t>cKIT</a:t>
                      </a:r>
                      <a:r>
                        <a:rPr lang="en-US" sz="1800" dirty="0">
                          <a:solidFill>
                            <a:srgbClr val="2E2E2E"/>
                          </a:solidFill>
                          <a:effectLst/>
                          <a:latin typeface="inherit" charset="0"/>
                        </a:rPr>
                        <a:t> </a:t>
                      </a:r>
                      <a:r>
                        <a:rPr lang="en-US" sz="1800" dirty="0" err="1">
                          <a:solidFill>
                            <a:srgbClr val="2E2E2E"/>
                          </a:solidFill>
                          <a:effectLst/>
                          <a:latin typeface="inherit" charset="0"/>
                        </a:rPr>
                        <a:t>mut</a:t>
                      </a:r>
                      <a:endParaRPr lang="en-US" sz="1800" dirty="0">
                        <a:solidFill>
                          <a:srgbClr val="2E2E2E"/>
                        </a:solidFill>
                        <a:effectLst/>
                        <a:latin typeface="inherit" charset="0"/>
                      </a:endParaRPr>
                    </a:p>
                  </a:txBody>
                  <a:tcPr marL="127000" marR="127000" marT="127000" marB="127000"/>
                </a:tc>
                <a:tc>
                  <a:txBody>
                    <a:bodyPr/>
                    <a:lstStyle/>
                    <a:p>
                      <a:pPr rtl="0" fontAlgn="t"/>
                      <a:r>
                        <a:rPr lang="en-US" sz="1800">
                          <a:solidFill>
                            <a:srgbClr val="2E2E2E"/>
                          </a:solidFill>
                          <a:effectLst/>
                          <a:latin typeface="inherit" charset="0"/>
                        </a:rPr>
                        <a:t>Sunitinib</a:t>
                      </a:r>
                    </a:p>
                  </a:txBody>
                  <a:tcPr marL="127000" marR="127000" marT="127000" marB="127000"/>
                </a:tc>
              </a:tr>
              <a:tr h="370840">
                <a:tc>
                  <a:txBody>
                    <a:bodyPr/>
                    <a:lstStyle/>
                    <a:p>
                      <a:pPr rtl="0" fontAlgn="t"/>
                      <a:r>
                        <a:rPr lang="en-US" sz="1800" dirty="0">
                          <a:solidFill>
                            <a:srgbClr val="2E2E2E"/>
                          </a:solidFill>
                          <a:effectLst/>
                          <a:latin typeface="inherit" charset="0"/>
                        </a:rPr>
                        <a:t>W</a:t>
                      </a:r>
                    </a:p>
                  </a:txBody>
                  <a:tcPr marL="127000" marR="127000" marT="127000" marB="127000"/>
                </a:tc>
                <a:tc>
                  <a:txBody>
                    <a:bodyPr/>
                    <a:lstStyle/>
                    <a:p>
                      <a:pPr rtl="0" fontAlgn="t"/>
                      <a:r>
                        <a:rPr lang="mr-IN" sz="1800" dirty="0">
                          <a:solidFill>
                            <a:srgbClr val="2E2E2E"/>
                          </a:solidFill>
                          <a:effectLst/>
                          <a:latin typeface="inherit" charset="0"/>
                        </a:rPr>
                        <a:t>FGFR1/2/3</a:t>
                      </a:r>
                    </a:p>
                  </a:txBody>
                  <a:tcPr marL="127000" marR="127000" marT="127000" marB="127000"/>
                </a:tc>
                <a:tc>
                  <a:txBody>
                    <a:bodyPr/>
                    <a:lstStyle/>
                    <a:p>
                      <a:pPr rtl="0" fontAlgn="t"/>
                      <a:r>
                        <a:rPr lang="de-DE" sz="1800" dirty="0">
                          <a:solidFill>
                            <a:srgbClr val="2E2E2E"/>
                          </a:solidFill>
                          <a:effectLst/>
                          <a:latin typeface="inherit" charset="0"/>
                        </a:rPr>
                        <a:t>AZD 4547</a:t>
                      </a:r>
                    </a:p>
                  </a:txBody>
                  <a:tcPr marL="127000" marR="127000" marT="127000" marB="127000"/>
                </a:tc>
              </a:tr>
              <a:tr h="370840">
                <a:tc>
                  <a:txBody>
                    <a:bodyPr/>
                    <a:lstStyle/>
                    <a:p>
                      <a:pPr rtl="0" fontAlgn="t"/>
                      <a:r>
                        <a:rPr lang="en-US" sz="1800">
                          <a:solidFill>
                            <a:srgbClr val="2E2E2E"/>
                          </a:solidFill>
                          <a:effectLst/>
                          <a:latin typeface="inherit" charset="0"/>
                        </a:rPr>
                        <a:t>X</a:t>
                      </a:r>
                    </a:p>
                  </a:txBody>
                  <a:tcPr marL="127000" marR="127000" marT="127000" marB="127000"/>
                </a:tc>
                <a:tc>
                  <a:txBody>
                    <a:bodyPr/>
                    <a:lstStyle/>
                    <a:p>
                      <a:pPr rtl="0" fontAlgn="t"/>
                      <a:r>
                        <a:rPr lang="en-US" sz="1800" dirty="0">
                          <a:solidFill>
                            <a:srgbClr val="2E2E2E"/>
                          </a:solidFill>
                          <a:effectLst/>
                          <a:latin typeface="inherit" charset="0"/>
                        </a:rPr>
                        <a:t>DDR2 </a:t>
                      </a:r>
                      <a:r>
                        <a:rPr lang="en-US" sz="1800" dirty="0" err="1">
                          <a:solidFill>
                            <a:srgbClr val="2E2E2E"/>
                          </a:solidFill>
                          <a:effectLst/>
                          <a:latin typeface="inherit" charset="0"/>
                        </a:rPr>
                        <a:t>mut</a:t>
                      </a:r>
                      <a:endParaRPr lang="en-US" sz="1800" dirty="0">
                        <a:solidFill>
                          <a:srgbClr val="2E2E2E"/>
                        </a:solidFill>
                        <a:effectLst/>
                        <a:latin typeface="inherit" charset="0"/>
                      </a:endParaRPr>
                    </a:p>
                  </a:txBody>
                  <a:tcPr marL="127000" marR="127000" marT="127000" marB="127000"/>
                </a:tc>
                <a:tc>
                  <a:txBody>
                    <a:bodyPr/>
                    <a:lstStyle/>
                    <a:p>
                      <a:pPr rtl="0" fontAlgn="t"/>
                      <a:r>
                        <a:rPr lang="en-US" sz="1800" dirty="0" err="1">
                          <a:solidFill>
                            <a:srgbClr val="2E2E2E"/>
                          </a:solidFill>
                          <a:effectLst/>
                          <a:latin typeface="inherit" charset="0"/>
                        </a:rPr>
                        <a:t>Dasatinib</a:t>
                      </a:r>
                      <a:endParaRPr lang="en-US" sz="1800" dirty="0">
                        <a:solidFill>
                          <a:srgbClr val="2E2E2E"/>
                        </a:solidFill>
                        <a:effectLst/>
                        <a:latin typeface="inherit" charset="0"/>
                      </a:endParaRPr>
                    </a:p>
                  </a:txBody>
                  <a:tcPr marL="127000" marR="127000" marT="127000" marB="127000"/>
                </a:tc>
              </a:tr>
              <a:tr h="370840">
                <a:tc>
                  <a:txBody>
                    <a:bodyPr/>
                    <a:lstStyle/>
                    <a:p>
                      <a:pPr rtl="0" fontAlgn="t"/>
                      <a:r>
                        <a:rPr lang="tr-TR" sz="1800">
                          <a:solidFill>
                            <a:srgbClr val="2E2E2E"/>
                          </a:solidFill>
                          <a:effectLst/>
                          <a:latin typeface="inherit" charset="0"/>
                        </a:rPr>
                        <a:t>Y</a:t>
                      </a:r>
                    </a:p>
                  </a:txBody>
                  <a:tcPr marL="127000" marR="127000" marT="127000" marB="127000"/>
                </a:tc>
                <a:tc>
                  <a:txBody>
                    <a:bodyPr/>
                    <a:lstStyle/>
                    <a:p>
                      <a:pPr rtl="0" fontAlgn="t"/>
                      <a:r>
                        <a:rPr lang="en-US" sz="1800" dirty="0">
                          <a:solidFill>
                            <a:srgbClr val="2E2E2E"/>
                          </a:solidFill>
                          <a:effectLst/>
                          <a:latin typeface="inherit" charset="0"/>
                        </a:rPr>
                        <a:t>AKT1 </a:t>
                      </a:r>
                      <a:r>
                        <a:rPr lang="en-US" sz="1800" dirty="0" err="1">
                          <a:solidFill>
                            <a:srgbClr val="2E2E2E"/>
                          </a:solidFill>
                          <a:effectLst/>
                          <a:latin typeface="inherit" charset="0"/>
                        </a:rPr>
                        <a:t>mut</a:t>
                      </a:r>
                      <a:endParaRPr lang="en-US" sz="1800" dirty="0">
                        <a:solidFill>
                          <a:srgbClr val="2E2E2E"/>
                        </a:solidFill>
                        <a:effectLst/>
                        <a:latin typeface="inherit" charset="0"/>
                      </a:endParaRPr>
                    </a:p>
                  </a:txBody>
                  <a:tcPr marL="127000" marR="127000" marT="127000" marB="127000"/>
                </a:tc>
                <a:tc>
                  <a:txBody>
                    <a:bodyPr/>
                    <a:lstStyle/>
                    <a:p>
                      <a:pPr rtl="0" fontAlgn="t"/>
                      <a:r>
                        <a:rPr lang="de-DE" sz="1800" dirty="0">
                          <a:solidFill>
                            <a:srgbClr val="2E2E2E"/>
                          </a:solidFill>
                          <a:effectLst/>
                          <a:latin typeface="inherit" charset="0"/>
                        </a:rPr>
                        <a:t>AZD 5363</a:t>
                      </a:r>
                    </a:p>
                  </a:txBody>
                  <a:tcPr marL="127000" marR="127000" marT="127000" marB="127000"/>
                </a:tc>
              </a:tr>
              <a:tr h="370840">
                <a:tc>
                  <a:txBody>
                    <a:bodyPr/>
                    <a:lstStyle/>
                    <a:p>
                      <a:pPr rtl="0" fontAlgn="t"/>
                      <a:r>
                        <a:rPr lang="en-US" sz="1800" dirty="0">
                          <a:solidFill>
                            <a:srgbClr val="2E2E2E"/>
                          </a:solidFill>
                          <a:effectLst/>
                          <a:latin typeface="inherit" charset="0"/>
                        </a:rPr>
                        <a:t>Z1A</a:t>
                      </a:r>
                    </a:p>
                  </a:txBody>
                  <a:tcPr marL="127000" marR="127000" marT="127000" marB="127000"/>
                </a:tc>
                <a:tc>
                  <a:txBody>
                    <a:bodyPr/>
                    <a:lstStyle/>
                    <a:p>
                      <a:pPr rtl="0" fontAlgn="t"/>
                      <a:r>
                        <a:rPr lang="en-US" sz="1800" dirty="0">
                          <a:solidFill>
                            <a:srgbClr val="2E2E2E"/>
                          </a:solidFill>
                          <a:effectLst/>
                          <a:latin typeface="inherit" charset="0"/>
                        </a:rPr>
                        <a:t>NRAS </a:t>
                      </a:r>
                      <a:r>
                        <a:rPr lang="en-US" sz="1800" dirty="0" err="1">
                          <a:solidFill>
                            <a:srgbClr val="2E2E2E"/>
                          </a:solidFill>
                          <a:effectLst/>
                          <a:latin typeface="inherit" charset="0"/>
                        </a:rPr>
                        <a:t>mut</a:t>
                      </a:r>
                      <a:endParaRPr lang="en-US" sz="1800" dirty="0">
                        <a:solidFill>
                          <a:srgbClr val="2E2E2E"/>
                        </a:solidFill>
                        <a:effectLst/>
                        <a:latin typeface="inherit" charset="0"/>
                      </a:endParaRPr>
                    </a:p>
                  </a:txBody>
                  <a:tcPr marL="127000" marR="127000" marT="127000" marB="127000"/>
                </a:tc>
                <a:tc>
                  <a:txBody>
                    <a:bodyPr/>
                    <a:lstStyle/>
                    <a:p>
                      <a:pPr rtl="0" fontAlgn="t"/>
                      <a:r>
                        <a:rPr lang="en-US" sz="1800" dirty="0" err="1">
                          <a:solidFill>
                            <a:srgbClr val="2E2E2E"/>
                          </a:solidFill>
                          <a:effectLst/>
                          <a:latin typeface="inherit" charset="0"/>
                        </a:rPr>
                        <a:t>Binimetinib</a:t>
                      </a:r>
                      <a:endParaRPr lang="en-US" sz="1800" dirty="0">
                        <a:solidFill>
                          <a:srgbClr val="2E2E2E"/>
                        </a:solidFill>
                        <a:effectLst/>
                        <a:latin typeface="inherit" charset="0"/>
                      </a:endParaRPr>
                    </a:p>
                  </a:txBody>
                  <a:tcPr marL="127000" marR="127000" marT="127000" marB="127000"/>
                </a:tc>
              </a:tr>
            </a:tbl>
          </a:graphicData>
        </a:graphic>
      </p:graphicFrame>
      <p:graphicFrame>
        <p:nvGraphicFramePr>
          <p:cNvPr id="6" name="Content Placeholder 5"/>
          <p:cNvGraphicFramePr>
            <a:graphicFrameLocks noGrp="1"/>
          </p:cNvGraphicFramePr>
          <p:nvPr>
            <p:ph sz="quarter" idx="12"/>
            <p:extLst>
              <p:ext uri="{D42A27DB-BD31-4B8C-83A1-F6EECF244321}">
                <p14:modId xmlns:p14="http://schemas.microsoft.com/office/powerpoint/2010/main" val="398148041"/>
              </p:ext>
            </p:extLst>
          </p:nvPr>
        </p:nvGraphicFramePr>
        <p:xfrm>
          <a:off x="4762056" y="749133"/>
          <a:ext cx="3897312" cy="3962400"/>
        </p:xfrm>
        <a:graphic>
          <a:graphicData uri="http://schemas.openxmlformats.org/drawingml/2006/table">
            <a:tbl>
              <a:tblPr firstRow="1" bandRow="1">
                <a:tableStyleId>{5C22544A-7EE6-4342-B048-85BDC9FD1C3A}</a:tableStyleId>
              </a:tblPr>
              <a:tblGrid>
                <a:gridCol w="948933"/>
                <a:gridCol w="1649275"/>
                <a:gridCol w="1299104"/>
              </a:tblGrid>
              <a:tr h="370840">
                <a:tc>
                  <a:txBody>
                    <a:bodyPr/>
                    <a:lstStyle/>
                    <a:p>
                      <a:pPr algn="l" rtl="0" fontAlgn="t"/>
                      <a:r>
                        <a:rPr lang="en-US" sz="1600" b="1" dirty="0">
                          <a:solidFill>
                            <a:srgbClr val="2E2E2E"/>
                          </a:solidFill>
                          <a:effectLst/>
                          <a:latin typeface="Noto Sans" charset="0"/>
                        </a:rPr>
                        <a:t>Arm</a:t>
                      </a:r>
                    </a:p>
                  </a:txBody>
                  <a:tcPr marL="127000" marR="127000" marT="127000" marB="127000"/>
                </a:tc>
                <a:tc>
                  <a:txBody>
                    <a:bodyPr/>
                    <a:lstStyle/>
                    <a:p>
                      <a:pPr algn="l" rtl="0" fontAlgn="t"/>
                      <a:r>
                        <a:rPr lang="en-US" sz="1600" b="1">
                          <a:solidFill>
                            <a:srgbClr val="2E2E2E"/>
                          </a:solidFill>
                          <a:effectLst/>
                          <a:latin typeface="Noto Sans" charset="0"/>
                        </a:rPr>
                        <a:t>Target</a:t>
                      </a:r>
                    </a:p>
                  </a:txBody>
                  <a:tcPr marL="127000" marR="127000" marT="127000" marB="127000"/>
                </a:tc>
                <a:tc>
                  <a:txBody>
                    <a:bodyPr/>
                    <a:lstStyle/>
                    <a:p>
                      <a:pPr algn="l" rtl="0" fontAlgn="t"/>
                      <a:r>
                        <a:rPr lang="en-US" sz="1600" b="1">
                          <a:solidFill>
                            <a:srgbClr val="2E2E2E"/>
                          </a:solidFill>
                          <a:effectLst/>
                          <a:latin typeface="Noto Sans" charset="0"/>
                        </a:rPr>
                        <a:t>Drug(s)</a:t>
                      </a:r>
                    </a:p>
                  </a:txBody>
                  <a:tcPr marL="127000" marR="127000" marT="127000" marB="127000"/>
                </a:tc>
              </a:tr>
              <a:tr h="370840">
                <a:tc>
                  <a:txBody>
                    <a:bodyPr/>
                    <a:lstStyle/>
                    <a:p>
                      <a:pPr rtl="0" fontAlgn="t"/>
                      <a:r>
                        <a:rPr lang="en-US" sz="1600" dirty="0">
                          <a:solidFill>
                            <a:srgbClr val="2E2E2E"/>
                          </a:solidFill>
                          <a:effectLst/>
                          <a:latin typeface="inherit" charset="0"/>
                        </a:rPr>
                        <a:t>Z1B</a:t>
                      </a:r>
                    </a:p>
                  </a:txBody>
                  <a:tcPr marL="127000" marR="127000" marT="127000" marB="127000"/>
                </a:tc>
                <a:tc>
                  <a:txBody>
                    <a:bodyPr/>
                    <a:lstStyle/>
                    <a:p>
                      <a:pPr rtl="0" fontAlgn="t"/>
                      <a:r>
                        <a:rPr lang="fi-FI" sz="1600" dirty="0">
                          <a:solidFill>
                            <a:srgbClr val="2E2E2E"/>
                          </a:solidFill>
                          <a:effectLst/>
                          <a:latin typeface="inherit" charset="0"/>
                        </a:rPr>
                        <a:t>CCND1,2,3 </a:t>
                      </a:r>
                      <a:r>
                        <a:rPr lang="fi-FI" sz="1600" dirty="0" err="1">
                          <a:solidFill>
                            <a:srgbClr val="2E2E2E"/>
                          </a:solidFill>
                          <a:effectLst/>
                          <a:latin typeface="inherit" charset="0"/>
                        </a:rPr>
                        <a:t>amp</a:t>
                      </a:r>
                      <a:endParaRPr lang="fi-FI" sz="1600" dirty="0">
                        <a:solidFill>
                          <a:srgbClr val="2E2E2E"/>
                        </a:solidFill>
                        <a:effectLst/>
                        <a:latin typeface="inherit" charset="0"/>
                      </a:endParaRPr>
                    </a:p>
                  </a:txBody>
                  <a:tcPr marL="127000" marR="127000" marT="127000" marB="127000"/>
                </a:tc>
                <a:tc>
                  <a:txBody>
                    <a:bodyPr/>
                    <a:lstStyle/>
                    <a:p>
                      <a:pPr rtl="0" fontAlgn="t"/>
                      <a:r>
                        <a:rPr lang="en-US" sz="1600" dirty="0" err="1">
                          <a:solidFill>
                            <a:srgbClr val="2E2E2E"/>
                          </a:solidFill>
                          <a:effectLst/>
                          <a:latin typeface="inherit" charset="0"/>
                        </a:rPr>
                        <a:t>Palbociclib</a:t>
                      </a:r>
                      <a:endParaRPr lang="en-US" sz="1600" dirty="0">
                        <a:solidFill>
                          <a:srgbClr val="2E2E2E"/>
                        </a:solidFill>
                        <a:effectLst/>
                        <a:latin typeface="inherit" charset="0"/>
                      </a:endParaRPr>
                    </a:p>
                  </a:txBody>
                  <a:tcPr marL="127000" marR="127000" marT="127000" marB="127000"/>
                </a:tc>
              </a:tr>
              <a:tr h="370840">
                <a:tc>
                  <a:txBody>
                    <a:bodyPr/>
                    <a:lstStyle/>
                    <a:p>
                      <a:pPr rtl="0" fontAlgn="t"/>
                      <a:r>
                        <a:rPr lang="en-US" sz="1600">
                          <a:solidFill>
                            <a:srgbClr val="2E2E2E"/>
                          </a:solidFill>
                          <a:effectLst/>
                          <a:latin typeface="inherit" charset="0"/>
                        </a:rPr>
                        <a:t>Z1C</a:t>
                      </a:r>
                    </a:p>
                  </a:txBody>
                  <a:tcPr marL="127000" marR="127000" marT="127000" marB="127000"/>
                </a:tc>
                <a:tc>
                  <a:txBody>
                    <a:bodyPr/>
                    <a:lstStyle/>
                    <a:p>
                      <a:pPr rtl="0" fontAlgn="t"/>
                      <a:r>
                        <a:rPr lang="en-US" sz="1600">
                          <a:solidFill>
                            <a:srgbClr val="2E2E2E"/>
                          </a:solidFill>
                          <a:effectLst/>
                          <a:latin typeface="inherit" charset="0"/>
                        </a:rPr>
                        <a:t>CDK4 or CDK6 amp</a:t>
                      </a:r>
                    </a:p>
                  </a:txBody>
                  <a:tcPr marL="127000" marR="127000" marT="127000" marB="127000"/>
                </a:tc>
                <a:tc>
                  <a:txBody>
                    <a:bodyPr/>
                    <a:lstStyle/>
                    <a:p>
                      <a:pPr rtl="0" fontAlgn="t"/>
                      <a:r>
                        <a:rPr lang="en-US" sz="1600" dirty="0" err="1">
                          <a:solidFill>
                            <a:srgbClr val="2E2E2E"/>
                          </a:solidFill>
                          <a:effectLst/>
                          <a:latin typeface="inherit" charset="0"/>
                        </a:rPr>
                        <a:t>Palbociclib</a:t>
                      </a:r>
                      <a:endParaRPr lang="en-US" sz="1600" dirty="0">
                        <a:solidFill>
                          <a:srgbClr val="2E2E2E"/>
                        </a:solidFill>
                        <a:effectLst/>
                        <a:latin typeface="inherit" charset="0"/>
                      </a:endParaRPr>
                    </a:p>
                  </a:txBody>
                  <a:tcPr marL="127000" marR="127000" marT="127000" marB="127000"/>
                </a:tc>
              </a:tr>
              <a:tr h="370840">
                <a:tc>
                  <a:txBody>
                    <a:bodyPr/>
                    <a:lstStyle/>
                    <a:p>
                      <a:pPr rtl="0" fontAlgn="t"/>
                      <a:r>
                        <a:rPr lang="en-US" sz="1600">
                          <a:solidFill>
                            <a:srgbClr val="2E2E2E"/>
                          </a:solidFill>
                          <a:effectLst/>
                          <a:latin typeface="inherit" charset="0"/>
                        </a:rPr>
                        <a:t>Z1D</a:t>
                      </a:r>
                    </a:p>
                  </a:txBody>
                  <a:tcPr marL="127000" marR="127000" marT="127000" marB="127000"/>
                </a:tc>
                <a:tc>
                  <a:txBody>
                    <a:bodyPr/>
                    <a:lstStyle/>
                    <a:p>
                      <a:pPr rtl="0" fontAlgn="t"/>
                      <a:r>
                        <a:rPr lang="en-US" sz="1600">
                          <a:solidFill>
                            <a:srgbClr val="2E2E2E"/>
                          </a:solidFill>
                          <a:effectLst/>
                          <a:latin typeface="inherit" charset="0"/>
                        </a:rPr>
                        <a:t>dMMR</a:t>
                      </a:r>
                    </a:p>
                  </a:txBody>
                  <a:tcPr marL="127000" marR="127000" marT="127000" marB="127000"/>
                </a:tc>
                <a:tc>
                  <a:txBody>
                    <a:bodyPr/>
                    <a:lstStyle/>
                    <a:p>
                      <a:pPr rtl="0" fontAlgn="t"/>
                      <a:r>
                        <a:rPr lang="en-US" sz="1600" dirty="0" err="1">
                          <a:solidFill>
                            <a:srgbClr val="2E2E2E"/>
                          </a:solidFill>
                          <a:effectLst/>
                          <a:latin typeface="inherit" charset="0"/>
                        </a:rPr>
                        <a:t>Nivolumab</a:t>
                      </a:r>
                      <a:endParaRPr lang="en-US" sz="1600" dirty="0">
                        <a:solidFill>
                          <a:srgbClr val="2E2E2E"/>
                        </a:solidFill>
                        <a:effectLst/>
                        <a:latin typeface="inherit" charset="0"/>
                      </a:endParaRPr>
                    </a:p>
                  </a:txBody>
                  <a:tcPr marL="127000" marR="127000" marT="127000" marB="127000"/>
                </a:tc>
              </a:tr>
              <a:tr h="370840">
                <a:tc>
                  <a:txBody>
                    <a:bodyPr/>
                    <a:lstStyle/>
                    <a:p>
                      <a:pPr rtl="0" fontAlgn="t"/>
                      <a:r>
                        <a:rPr lang="en-US" sz="1600" dirty="0">
                          <a:solidFill>
                            <a:srgbClr val="2E2E2E"/>
                          </a:solidFill>
                          <a:effectLst/>
                          <a:latin typeface="inherit" charset="0"/>
                        </a:rPr>
                        <a:t>Z1E</a:t>
                      </a:r>
                    </a:p>
                  </a:txBody>
                  <a:tcPr marL="127000" marR="127000" marT="127000" marB="127000"/>
                </a:tc>
                <a:tc>
                  <a:txBody>
                    <a:bodyPr/>
                    <a:lstStyle/>
                    <a:p>
                      <a:pPr rtl="0" fontAlgn="t"/>
                      <a:r>
                        <a:rPr lang="en-US" sz="1600">
                          <a:solidFill>
                            <a:srgbClr val="2E2E2E"/>
                          </a:solidFill>
                          <a:effectLst/>
                          <a:latin typeface="inherit" charset="0"/>
                        </a:rPr>
                        <a:t>NTRK fusions</a:t>
                      </a:r>
                    </a:p>
                  </a:txBody>
                  <a:tcPr marL="127000" marR="127000" marT="127000" marB="127000"/>
                </a:tc>
                <a:tc>
                  <a:txBody>
                    <a:bodyPr/>
                    <a:lstStyle/>
                    <a:p>
                      <a:pPr rtl="0" fontAlgn="t"/>
                      <a:r>
                        <a:rPr lang="en-US" sz="1600" dirty="0" err="1">
                          <a:solidFill>
                            <a:srgbClr val="2E2E2E"/>
                          </a:solidFill>
                          <a:effectLst/>
                          <a:latin typeface="inherit" charset="0"/>
                        </a:rPr>
                        <a:t>Larotectinib</a:t>
                      </a:r>
                      <a:r>
                        <a:rPr lang="en-US" sz="1600" dirty="0">
                          <a:solidFill>
                            <a:srgbClr val="2E2E2E"/>
                          </a:solidFill>
                          <a:effectLst/>
                          <a:latin typeface="inherit" charset="0"/>
                        </a:rPr>
                        <a:t> (LOXO-101)</a:t>
                      </a:r>
                    </a:p>
                  </a:txBody>
                  <a:tcPr marL="127000" marR="127000" marT="127000" marB="127000"/>
                </a:tc>
              </a:tr>
              <a:tr h="370840">
                <a:tc>
                  <a:txBody>
                    <a:bodyPr/>
                    <a:lstStyle/>
                    <a:p>
                      <a:pPr rtl="0" fontAlgn="t"/>
                      <a:r>
                        <a:rPr lang="en-US" sz="1600" dirty="0">
                          <a:solidFill>
                            <a:srgbClr val="2E2E2E"/>
                          </a:solidFill>
                          <a:effectLst/>
                          <a:latin typeface="inherit" charset="0"/>
                        </a:rPr>
                        <a:t>Z1I</a:t>
                      </a:r>
                    </a:p>
                  </a:txBody>
                  <a:tcPr marL="127000" marR="127000" marT="127000" marB="127000"/>
                </a:tc>
                <a:tc>
                  <a:txBody>
                    <a:bodyPr/>
                    <a:lstStyle/>
                    <a:p>
                      <a:pPr rtl="0" fontAlgn="t"/>
                      <a:r>
                        <a:rPr lang="en-US" sz="1600">
                          <a:solidFill>
                            <a:srgbClr val="2E2E2E"/>
                          </a:solidFill>
                          <a:effectLst/>
                          <a:latin typeface="inherit" charset="0"/>
                        </a:rPr>
                        <a:t>BRCA1 or BRCA2 mut</a:t>
                      </a:r>
                    </a:p>
                  </a:txBody>
                  <a:tcPr marL="127000" marR="127000" marT="127000" marB="127000"/>
                </a:tc>
                <a:tc>
                  <a:txBody>
                    <a:bodyPr/>
                    <a:lstStyle/>
                    <a:p>
                      <a:pPr rtl="0" fontAlgn="t"/>
                      <a:r>
                        <a:rPr lang="de-DE" sz="1600" dirty="0">
                          <a:solidFill>
                            <a:srgbClr val="2E2E2E"/>
                          </a:solidFill>
                          <a:effectLst/>
                          <a:latin typeface="inherit" charset="0"/>
                        </a:rPr>
                        <a:t>AZD1775</a:t>
                      </a:r>
                    </a:p>
                  </a:txBody>
                  <a:tcPr marL="127000" marR="127000" marT="127000" marB="127000"/>
                </a:tc>
              </a:tr>
            </a:tbl>
          </a:graphicData>
        </a:graphic>
      </p:graphicFrame>
    </p:spTree>
    <p:extLst>
      <p:ext uri="{BB962C8B-B14F-4D97-AF65-F5344CB8AC3E}">
        <p14:creationId xmlns:p14="http://schemas.microsoft.com/office/powerpoint/2010/main" val="137304576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MATCH Observations</a:t>
            </a:r>
            <a:endParaRPr lang="en-US" sz="3200" dirty="0"/>
          </a:p>
        </p:txBody>
      </p:sp>
      <p:sp>
        <p:nvSpPr>
          <p:cNvPr id="6" name="Content Placeholder 5"/>
          <p:cNvSpPr>
            <a:spLocks noGrp="1"/>
          </p:cNvSpPr>
          <p:nvPr>
            <p:ph sz="quarter" idx="11"/>
          </p:nvPr>
        </p:nvSpPr>
        <p:spPr/>
        <p:txBody>
          <a:bodyPr/>
          <a:lstStyle/>
          <a:p>
            <a:r>
              <a:rPr lang="en-US" dirty="0" smtClean="0"/>
              <a:t>MATCH is open at ~1500 NCORP and NCTN sites</a:t>
            </a:r>
          </a:p>
          <a:p>
            <a:r>
              <a:rPr lang="en-US" dirty="0" smtClean="0"/>
              <a:t>Accrual has been 100-150 patients / week</a:t>
            </a:r>
          </a:p>
          <a:p>
            <a:r>
              <a:rPr lang="en-US" dirty="0" smtClean="0"/>
              <a:t>On study rate was initially ~8</a:t>
            </a:r>
            <a:r>
              <a:rPr lang="en-US" dirty="0" smtClean="0"/>
              <a:t>% </a:t>
            </a:r>
            <a:r>
              <a:rPr lang="en-US" dirty="0" smtClean="0"/>
              <a:t>for first 8 arms</a:t>
            </a:r>
          </a:p>
          <a:p>
            <a:r>
              <a:rPr lang="en-US" dirty="0" smtClean="0"/>
              <a:t>After  reopening May 30, 2016 rate has been </a:t>
            </a:r>
            <a:r>
              <a:rPr lang="en-US" dirty="0" smtClean="0"/>
              <a:t>≥20%</a:t>
            </a:r>
            <a:r>
              <a:rPr lang="en-US" dirty="0" smtClean="0"/>
              <a:t> </a:t>
            </a:r>
            <a:r>
              <a:rPr lang="en-US" dirty="0" smtClean="0"/>
              <a:t>for 20+ arms</a:t>
            </a:r>
          </a:p>
          <a:p>
            <a:r>
              <a:rPr lang="en-US" dirty="0" smtClean="0"/>
              <a:t>Processing has been holding to 12-14 days average</a:t>
            </a:r>
          </a:p>
          <a:p>
            <a:endParaRPr lang="en-US" dirty="0"/>
          </a:p>
          <a:p>
            <a:r>
              <a:rPr lang="en-US" dirty="0" smtClean="0"/>
              <a:t>Interest has been high</a:t>
            </a:r>
          </a:p>
        </p:txBody>
      </p:sp>
    </p:spTree>
    <p:extLst>
      <p:ext uri="{BB962C8B-B14F-4D97-AF65-F5344CB8AC3E}">
        <p14:creationId xmlns:p14="http://schemas.microsoft.com/office/powerpoint/2010/main" val="194078575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Precision Oncology</a:t>
            </a:r>
            <a:endParaRPr lang="en-US" sz="3200" dirty="0"/>
          </a:p>
        </p:txBody>
      </p:sp>
      <p:sp>
        <p:nvSpPr>
          <p:cNvPr id="3" name="Content Placeholder 2"/>
          <p:cNvSpPr>
            <a:spLocks noGrp="1"/>
          </p:cNvSpPr>
          <p:nvPr>
            <p:ph sz="quarter" idx="11"/>
          </p:nvPr>
        </p:nvSpPr>
        <p:spPr/>
        <p:txBody>
          <a:bodyPr/>
          <a:lstStyle/>
          <a:p>
            <a:r>
              <a:rPr lang="en-US" dirty="0" smtClean="0"/>
              <a:t>It isn’t just about matching patients to therapy, it is also about avoiding therapies that will not work.</a:t>
            </a:r>
          </a:p>
          <a:p>
            <a:r>
              <a:rPr lang="en-US" dirty="0" smtClean="0"/>
              <a:t>Biology is complex, and we still have a lot of basic biology to understand</a:t>
            </a:r>
          </a:p>
          <a:p>
            <a:r>
              <a:rPr lang="en-US" dirty="0" err="1" smtClean="0"/>
              <a:t>Genomics+imaging+clinical</a:t>
            </a:r>
            <a:r>
              <a:rPr lang="en-US" dirty="0" smtClean="0"/>
              <a:t> </a:t>
            </a:r>
            <a:r>
              <a:rPr lang="en-US" dirty="0" err="1" smtClean="0"/>
              <a:t>labs+phenotyping</a:t>
            </a:r>
            <a:r>
              <a:rPr lang="en-US" dirty="0" smtClean="0"/>
              <a:t> is the first wave of precision oncology</a:t>
            </a:r>
            <a:endParaRPr lang="en-US" dirty="0"/>
          </a:p>
        </p:txBody>
      </p:sp>
    </p:spTree>
    <p:extLst>
      <p:ext uri="{BB962C8B-B14F-4D97-AF65-F5344CB8AC3E}">
        <p14:creationId xmlns:p14="http://schemas.microsoft.com/office/powerpoint/2010/main" val="176651183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Nature of Science is changing</a:t>
            </a:r>
            <a:endParaRPr lang="en-US" sz="3200" dirty="0"/>
          </a:p>
        </p:txBody>
      </p:sp>
      <p:sp>
        <p:nvSpPr>
          <p:cNvPr id="3" name="Content Placeholder 2"/>
          <p:cNvSpPr>
            <a:spLocks noGrp="1"/>
          </p:cNvSpPr>
          <p:nvPr>
            <p:ph sz="quarter" idx="11"/>
          </p:nvPr>
        </p:nvSpPr>
        <p:spPr/>
        <p:txBody>
          <a:bodyPr/>
          <a:lstStyle/>
          <a:p>
            <a:r>
              <a:rPr lang="en-US" sz="3200" dirty="0" smtClean="0"/>
              <a:t>Scale</a:t>
            </a:r>
          </a:p>
          <a:p>
            <a:r>
              <a:rPr lang="en-US" sz="3200" dirty="0" smtClean="0"/>
              <a:t>Precision</a:t>
            </a:r>
          </a:p>
          <a:p>
            <a:r>
              <a:rPr lang="en-US" sz="3200" dirty="0" smtClean="0"/>
              <a:t>Complexity</a:t>
            </a:r>
          </a:p>
          <a:p>
            <a:r>
              <a:rPr lang="en-US" sz="3200" dirty="0"/>
              <a:t>O</a:t>
            </a:r>
            <a:r>
              <a:rPr lang="en-US" sz="3200" dirty="0" smtClean="0"/>
              <a:t>pportunity</a:t>
            </a:r>
            <a:endParaRPr lang="en-US" sz="3200" dirty="0"/>
          </a:p>
        </p:txBody>
      </p:sp>
    </p:spTree>
    <p:extLst>
      <p:ext uri="{BB962C8B-B14F-4D97-AF65-F5344CB8AC3E}">
        <p14:creationId xmlns:p14="http://schemas.microsoft.com/office/powerpoint/2010/main" val="34047047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27" y="0"/>
            <a:ext cx="8563897" cy="4729713"/>
          </a:xfrm>
          <a:prstGeom prst="rect">
            <a:avLst/>
          </a:prstGeom>
        </p:spPr>
      </p:pic>
    </p:spTree>
    <p:extLst>
      <p:ext uri="{BB962C8B-B14F-4D97-AF65-F5344CB8AC3E}">
        <p14:creationId xmlns:p14="http://schemas.microsoft.com/office/powerpoint/2010/main" val="123882049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693"/>
            <a:ext cx="9144000" cy="4332090"/>
          </a:xfrm>
          <a:prstGeom prst="rect">
            <a:avLst/>
          </a:prstGeom>
        </p:spPr>
      </p:pic>
      <p:sp>
        <p:nvSpPr>
          <p:cNvPr id="4" name="TextBox 3"/>
          <p:cNvSpPr txBox="1"/>
          <p:nvPr/>
        </p:nvSpPr>
        <p:spPr>
          <a:xfrm>
            <a:off x="7836310" y="83361"/>
            <a:ext cx="1138453" cy="369332"/>
          </a:xfrm>
          <a:prstGeom prst="rect">
            <a:avLst/>
          </a:prstGeom>
          <a:noFill/>
        </p:spPr>
        <p:txBody>
          <a:bodyPr wrap="none" rtlCol="0">
            <a:spAutoFit/>
          </a:bodyPr>
          <a:lstStyle/>
          <a:p>
            <a:r>
              <a:rPr lang="en-US" smtClean="0"/>
              <a:t>June 2016</a:t>
            </a:r>
            <a:endParaRPr lang="en-US"/>
          </a:p>
        </p:txBody>
      </p:sp>
      <p:sp>
        <p:nvSpPr>
          <p:cNvPr id="5" name="Rectangle 4"/>
          <p:cNvSpPr/>
          <p:nvPr/>
        </p:nvSpPr>
        <p:spPr>
          <a:xfrm>
            <a:off x="0" y="4465013"/>
            <a:ext cx="265471" cy="2446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255592"/>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79" y="301838"/>
            <a:ext cx="8178276" cy="3837544"/>
          </a:xfrm>
        </p:spPr>
        <p:txBody>
          <a:bodyPr/>
          <a:lstStyle/>
          <a:p>
            <a:pPr>
              <a:spcAft>
                <a:spcPts val="1200"/>
              </a:spcAft>
            </a:pPr>
            <a:r>
              <a:rPr lang="en-US" sz="3600" b="1" dirty="0"/>
              <a:t>Biology and Medicine </a:t>
            </a:r>
            <a:r>
              <a:rPr lang="en-US" sz="3600" dirty="0"/>
              <a:t>are </a:t>
            </a:r>
            <a:r>
              <a:rPr lang="en-US" sz="3600" dirty="0" smtClean="0"/>
              <a:t>now </a:t>
            </a:r>
            <a:r>
              <a:rPr lang="en-US" sz="3600" dirty="0" smtClean="0">
                <a:solidFill>
                  <a:srgbClr val="FF0000"/>
                </a:solidFill>
              </a:rPr>
              <a:t>data </a:t>
            </a:r>
            <a:r>
              <a:rPr lang="en-US" sz="3600" dirty="0">
                <a:solidFill>
                  <a:srgbClr val="FF0000"/>
                </a:solidFill>
              </a:rPr>
              <a:t>intensive</a:t>
            </a:r>
            <a:r>
              <a:rPr lang="en-US" sz="3600" dirty="0"/>
              <a:t> </a:t>
            </a:r>
            <a:r>
              <a:rPr lang="en-US" sz="3600" dirty="0" smtClean="0"/>
              <a:t>enterprises</a:t>
            </a:r>
            <a:br>
              <a:rPr lang="en-US" sz="3600" dirty="0" smtClean="0"/>
            </a:br>
            <a:r>
              <a:rPr lang="en-US" sz="1800" dirty="0" smtClean="0"/>
              <a:t/>
            </a:r>
            <a:br>
              <a:rPr lang="en-US" sz="1800" dirty="0" smtClean="0"/>
            </a:br>
            <a:r>
              <a:rPr lang="en-US" sz="3600" dirty="0" smtClean="0">
                <a:solidFill>
                  <a:srgbClr val="FF0000"/>
                </a:solidFill>
              </a:rPr>
              <a:t>Scale</a:t>
            </a:r>
            <a:r>
              <a:rPr lang="en-US" sz="3600" dirty="0" smtClean="0"/>
              <a:t> is rapidly changing</a:t>
            </a:r>
            <a:br>
              <a:rPr lang="en-US" sz="3600" dirty="0" smtClean="0"/>
            </a:br>
            <a:r>
              <a:rPr lang="en-US" sz="1600" dirty="0" smtClean="0"/>
              <a:t/>
            </a:r>
            <a:br>
              <a:rPr lang="en-US" sz="1600" dirty="0" smtClean="0"/>
            </a:br>
            <a:r>
              <a:rPr lang="en-US" sz="3600" dirty="0" smtClean="0"/>
              <a:t>Technology, </a:t>
            </a:r>
            <a:r>
              <a:rPr lang="en-US" sz="3600" dirty="0" smtClean="0">
                <a:solidFill>
                  <a:srgbClr val="FF0000"/>
                </a:solidFill>
              </a:rPr>
              <a:t>data, computing and IT </a:t>
            </a:r>
            <a:r>
              <a:rPr lang="en-US" sz="3600" dirty="0" smtClean="0"/>
              <a:t>are </a:t>
            </a:r>
            <a:r>
              <a:rPr lang="en-US" sz="3600" dirty="0" smtClean="0">
                <a:solidFill>
                  <a:srgbClr val="FF0000"/>
                </a:solidFill>
              </a:rPr>
              <a:t>pervasive</a:t>
            </a:r>
            <a:r>
              <a:rPr lang="en-US" sz="3600" dirty="0" smtClean="0"/>
              <a:t> in the </a:t>
            </a:r>
            <a:r>
              <a:rPr lang="en-US" sz="3600" dirty="0" smtClean="0">
                <a:solidFill>
                  <a:srgbClr val="FF0000"/>
                </a:solidFill>
              </a:rPr>
              <a:t>lab</a:t>
            </a:r>
            <a:r>
              <a:rPr lang="en-US" sz="3600" dirty="0" smtClean="0"/>
              <a:t>, the </a:t>
            </a:r>
            <a:r>
              <a:rPr lang="en-US" sz="3600" dirty="0" smtClean="0">
                <a:solidFill>
                  <a:srgbClr val="FF0000"/>
                </a:solidFill>
              </a:rPr>
              <a:t>clinic</a:t>
            </a:r>
            <a:r>
              <a:rPr lang="en-US" sz="3600" dirty="0" smtClean="0"/>
              <a:t>, in the </a:t>
            </a:r>
            <a:r>
              <a:rPr lang="en-US" sz="3600" dirty="0" smtClean="0">
                <a:solidFill>
                  <a:srgbClr val="FF0000"/>
                </a:solidFill>
              </a:rPr>
              <a:t>home</a:t>
            </a:r>
            <a:r>
              <a:rPr lang="en-US" sz="3600" dirty="0" smtClean="0"/>
              <a:t>, and across the </a:t>
            </a:r>
            <a:r>
              <a:rPr lang="en-US" sz="3600" dirty="0" smtClean="0">
                <a:solidFill>
                  <a:srgbClr val="FF0000"/>
                </a:solidFill>
              </a:rPr>
              <a:t>population</a:t>
            </a:r>
            <a:endParaRPr lang="en-US" sz="3600" dirty="0">
              <a:solidFill>
                <a:srgbClr val="FF0000"/>
              </a:solidFill>
            </a:endParaRPr>
          </a:p>
        </p:txBody>
      </p:sp>
    </p:spTree>
    <p:extLst>
      <p:ext uri="{BB962C8B-B14F-4D97-AF65-F5344CB8AC3E}">
        <p14:creationId xmlns:p14="http://schemas.microsoft.com/office/powerpoint/2010/main" val="208090996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46" y="0"/>
            <a:ext cx="7820741" cy="5109642"/>
          </a:xfrm>
          <a:prstGeom prst="rect">
            <a:avLst/>
          </a:prstGeom>
        </p:spPr>
      </p:pic>
    </p:spTree>
    <p:extLst>
      <p:ext uri="{BB962C8B-B14F-4D97-AF65-F5344CB8AC3E}">
        <p14:creationId xmlns:p14="http://schemas.microsoft.com/office/powerpoint/2010/main" val="95404096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17" y="21304"/>
            <a:ext cx="8790039" cy="4846720"/>
          </a:xfrm>
          <a:prstGeom prst="rect">
            <a:avLst/>
          </a:prstGeom>
        </p:spPr>
      </p:pic>
      <p:sp>
        <p:nvSpPr>
          <p:cNvPr id="3" name="TextBox 2"/>
          <p:cNvSpPr txBox="1"/>
          <p:nvPr/>
        </p:nvSpPr>
        <p:spPr>
          <a:xfrm>
            <a:off x="818148" y="4074694"/>
            <a:ext cx="1698542" cy="369332"/>
          </a:xfrm>
          <a:prstGeom prst="rect">
            <a:avLst/>
          </a:prstGeom>
          <a:noFill/>
        </p:spPr>
        <p:txBody>
          <a:bodyPr wrap="none" rtlCol="0">
            <a:spAutoFit/>
          </a:bodyPr>
          <a:lstStyle/>
          <a:p>
            <a:r>
              <a:rPr lang="en-US" dirty="0" smtClean="0"/>
              <a:t>Sebastian </a:t>
            </a:r>
            <a:r>
              <a:rPr lang="en-US" dirty="0" err="1" smtClean="0"/>
              <a:t>Thrun</a:t>
            </a:r>
            <a:endParaRPr lang="en-US" dirty="0"/>
          </a:p>
        </p:txBody>
      </p:sp>
    </p:spTree>
    <p:extLst>
      <p:ext uri="{BB962C8B-B14F-4D97-AF65-F5344CB8AC3E}">
        <p14:creationId xmlns:p14="http://schemas.microsoft.com/office/powerpoint/2010/main" val="100261751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59276" y="1069975"/>
            <a:ext cx="3878172" cy="1919695"/>
          </a:xfrm>
          <a:prstGeom prst="rect">
            <a:avLst/>
          </a:prstGeom>
        </p:spPr>
      </p:pic>
      <p:sp>
        <p:nvSpPr>
          <p:cNvPr id="3" name="Content Placeholder 2"/>
          <p:cNvSpPr>
            <a:spLocks noGrp="1"/>
          </p:cNvSpPr>
          <p:nvPr>
            <p:ph sz="quarter" idx="11"/>
          </p:nvPr>
        </p:nvSpPr>
        <p:spPr>
          <a:xfrm>
            <a:off x="493776" y="235974"/>
            <a:ext cx="8165592" cy="4434451"/>
          </a:xfrm>
        </p:spPr>
        <p:txBody>
          <a:bodyPr/>
          <a:lstStyle/>
          <a:p>
            <a:pPr marL="0" indent="0">
              <a:buNone/>
            </a:pPr>
            <a:r>
              <a:rPr lang="en-US" sz="2800" dirty="0"/>
              <a:t>In </a:t>
            </a:r>
            <a:r>
              <a:rPr lang="en-US" sz="2800" dirty="0" smtClean="0"/>
              <a:t>2016 </a:t>
            </a:r>
            <a:r>
              <a:rPr lang="en-US" sz="2800" dirty="0"/>
              <a:t>there </a:t>
            </a:r>
            <a:r>
              <a:rPr lang="en-US" sz="2800" dirty="0" smtClean="0"/>
              <a:t>were an </a:t>
            </a:r>
            <a:r>
              <a:rPr lang="en-US" sz="2800" dirty="0"/>
              <a:t>estimated</a:t>
            </a:r>
          </a:p>
          <a:p>
            <a:pPr marL="0" indent="0">
              <a:buNone/>
            </a:pPr>
            <a:r>
              <a:rPr lang="en-US" sz="2800" dirty="0" smtClean="0"/>
              <a:t>	</a:t>
            </a:r>
            <a:r>
              <a:rPr lang="en-US" sz="2800" b="1" dirty="0" smtClean="0">
                <a:solidFill>
                  <a:srgbClr val="FF0000"/>
                </a:solidFill>
              </a:rPr>
              <a:t>1,700,000 </a:t>
            </a:r>
            <a:r>
              <a:rPr lang="en-US" sz="2800" b="1" dirty="0">
                <a:solidFill>
                  <a:srgbClr val="FF0000"/>
                </a:solidFill>
              </a:rPr>
              <a:t>new cancer </a:t>
            </a:r>
            <a:r>
              <a:rPr lang="en-US" sz="2800" b="1" dirty="0" smtClean="0">
                <a:solidFill>
                  <a:srgbClr val="FF0000"/>
                </a:solidFill>
              </a:rPr>
              <a:t>cases </a:t>
            </a:r>
          </a:p>
          <a:p>
            <a:pPr marL="0" indent="0">
              <a:buNone/>
            </a:pPr>
            <a:r>
              <a:rPr lang="en-US" sz="2800" dirty="0" smtClean="0"/>
              <a:t>		and</a:t>
            </a:r>
            <a:endParaRPr lang="en-US" sz="2800" dirty="0"/>
          </a:p>
          <a:p>
            <a:pPr marL="0" indent="0">
              <a:buNone/>
            </a:pPr>
            <a:r>
              <a:rPr lang="en-US" sz="2800" dirty="0" smtClean="0"/>
              <a:t>	</a:t>
            </a:r>
            <a:r>
              <a:rPr lang="en-US" sz="2800" b="1" dirty="0" smtClean="0">
                <a:solidFill>
                  <a:srgbClr val="FF0000"/>
                </a:solidFill>
              </a:rPr>
              <a:t>600,000 </a:t>
            </a:r>
            <a:r>
              <a:rPr lang="en-US" sz="2800" b="1" dirty="0">
                <a:solidFill>
                  <a:srgbClr val="FF0000"/>
                </a:solidFill>
              </a:rPr>
              <a:t>cancer deaths</a:t>
            </a:r>
          </a:p>
          <a:p>
            <a:pPr marL="0" indent="0">
              <a:buNone/>
            </a:pPr>
            <a:r>
              <a:rPr lang="en-US" sz="2800" dirty="0"/>
              <a:t>		- </a:t>
            </a:r>
            <a:r>
              <a:rPr lang="en-US" sz="2400" dirty="0" smtClean="0"/>
              <a:t>American </a:t>
            </a:r>
            <a:r>
              <a:rPr lang="en-US" sz="2400" dirty="0"/>
              <a:t>Cancer </a:t>
            </a:r>
            <a:r>
              <a:rPr lang="en-US" sz="2400" dirty="0" smtClean="0"/>
              <a:t>Society</a:t>
            </a:r>
          </a:p>
          <a:p>
            <a:pPr marL="0" indent="0">
              <a:buNone/>
            </a:pPr>
            <a:endParaRPr lang="en-US" dirty="0" smtClean="0"/>
          </a:p>
          <a:p>
            <a:pPr marL="0" indent="0">
              <a:buNone/>
            </a:pPr>
            <a:r>
              <a:rPr lang="en-US" sz="2400" dirty="0" smtClean="0"/>
              <a:t>Cancer </a:t>
            </a:r>
            <a:r>
              <a:rPr lang="en-US" sz="2400" dirty="0"/>
              <a:t>remains the </a:t>
            </a:r>
            <a:r>
              <a:rPr lang="en-US" sz="2400" b="1" dirty="0"/>
              <a:t>second most common cause of death </a:t>
            </a:r>
            <a:r>
              <a:rPr lang="en-US" sz="2400" dirty="0"/>
              <a:t>in the U.S.</a:t>
            </a:r>
          </a:p>
          <a:p>
            <a:pPr marL="0" indent="0">
              <a:buNone/>
            </a:pPr>
            <a:r>
              <a:rPr lang="en-US" sz="2400" dirty="0"/>
              <a:t>		- </a:t>
            </a:r>
            <a:r>
              <a:rPr lang="en-US" dirty="0"/>
              <a:t>Centers for Disease Control and </a:t>
            </a:r>
            <a:r>
              <a:rPr lang="en-US" dirty="0" smtClean="0"/>
              <a:t>Prevention</a:t>
            </a:r>
            <a:endParaRPr lang="en-US" dirty="0"/>
          </a:p>
        </p:txBody>
      </p:sp>
    </p:spTree>
    <p:extLst>
      <p:ext uri="{BB962C8B-B14F-4D97-AF65-F5344CB8AC3E}">
        <p14:creationId xmlns:p14="http://schemas.microsoft.com/office/powerpoint/2010/main" val="544727819"/>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0" y="0"/>
            <a:ext cx="9072335" cy="5152353"/>
          </a:xfrm>
        </p:spPr>
      </p:pic>
    </p:spTree>
    <p:extLst>
      <p:ext uri="{BB962C8B-B14F-4D97-AF65-F5344CB8AC3E}">
        <p14:creationId xmlns:p14="http://schemas.microsoft.com/office/powerpoint/2010/main" val="10453854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24950" y="499702"/>
            <a:ext cx="8165592" cy="4003471"/>
          </a:xfrm>
        </p:spPr>
        <p:txBody>
          <a:bodyPr/>
          <a:lstStyle/>
          <a:p>
            <a:pPr marL="0" indent="0">
              <a:buNone/>
            </a:pPr>
            <a:r>
              <a:rPr lang="en-US" sz="3600" dirty="0"/>
              <a:t>“...an </a:t>
            </a:r>
            <a:r>
              <a:rPr lang="en-US" sz="3600" b="1" dirty="0"/>
              <a:t>advantage </a:t>
            </a:r>
            <a:r>
              <a:rPr lang="en-US" sz="3600" dirty="0"/>
              <a:t>of </a:t>
            </a:r>
            <a:r>
              <a:rPr lang="en-US" sz="3600" b="1" dirty="0"/>
              <a:t>machine learning </a:t>
            </a:r>
            <a:r>
              <a:rPr lang="en-US" sz="3600" dirty="0"/>
              <a:t>is that it can be used even in cases where it is </a:t>
            </a:r>
            <a:r>
              <a:rPr lang="en-US" sz="3600" b="1" dirty="0"/>
              <a:t>infeasible </a:t>
            </a:r>
            <a:r>
              <a:rPr lang="en-US" sz="3600" dirty="0"/>
              <a:t>or </a:t>
            </a:r>
            <a:r>
              <a:rPr lang="en-US" sz="3600" b="1" dirty="0"/>
              <a:t>difficult </a:t>
            </a:r>
            <a:r>
              <a:rPr lang="en-US" sz="3600" dirty="0"/>
              <a:t>to write down </a:t>
            </a:r>
            <a:r>
              <a:rPr lang="en-US" sz="3600" b="1" dirty="0"/>
              <a:t>explicit </a:t>
            </a:r>
            <a:r>
              <a:rPr lang="en-US" sz="3600" b="1" dirty="0" smtClean="0"/>
              <a:t>rules </a:t>
            </a:r>
            <a:r>
              <a:rPr lang="en-US" sz="3600" dirty="0"/>
              <a:t>to </a:t>
            </a:r>
            <a:r>
              <a:rPr lang="en-US" sz="3600" b="1" dirty="0">
                <a:solidFill>
                  <a:srgbClr val="FF0000"/>
                </a:solidFill>
              </a:rPr>
              <a:t>solve</a:t>
            </a:r>
            <a:r>
              <a:rPr lang="en-US" sz="3600" b="1" dirty="0"/>
              <a:t> </a:t>
            </a:r>
            <a:r>
              <a:rPr lang="en-US" sz="3600" dirty="0"/>
              <a:t>a problem...” </a:t>
            </a:r>
          </a:p>
        </p:txBody>
      </p:sp>
      <p:sp>
        <p:nvSpPr>
          <p:cNvPr id="5" name="Rectangle 4"/>
          <p:cNvSpPr/>
          <p:nvPr/>
        </p:nvSpPr>
        <p:spPr>
          <a:xfrm>
            <a:off x="565355" y="4387757"/>
            <a:ext cx="7543406" cy="230832"/>
          </a:xfrm>
          <a:prstGeom prst="rect">
            <a:avLst/>
          </a:prstGeom>
        </p:spPr>
        <p:txBody>
          <a:bodyPr wrap="square">
            <a:spAutoFit/>
          </a:bodyPr>
          <a:lstStyle/>
          <a:p>
            <a:r>
              <a:rPr lang="en-US" sz="900" dirty="0">
                <a:solidFill>
                  <a:srgbClr val="0560BF"/>
                </a:solidFill>
              </a:rPr>
              <a:t>https://</a:t>
            </a:r>
            <a:r>
              <a:rPr lang="en-US" sz="900" dirty="0" err="1">
                <a:solidFill>
                  <a:srgbClr val="0560BF"/>
                </a:solidFill>
              </a:rPr>
              <a:t>www.whitehouse.gov</a:t>
            </a:r>
            <a:r>
              <a:rPr lang="en-US" sz="900" dirty="0">
                <a:solidFill>
                  <a:srgbClr val="0560BF"/>
                </a:solidFill>
              </a:rPr>
              <a:t>/sites/default/files/</a:t>
            </a:r>
            <a:r>
              <a:rPr lang="en-US" sz="900" dirty="0" err="1">
                <a:solidFill>
                  <a:srgbClr val="0560BF"/>
                </a:solidFill>
              </a:rPr>
              <a:t>whitehouse_files</a:t>
            </a:r>
            <a:r>
              <a:rPr lang="en-US" sz="900" dirty="0">
                <a:solidFill>
                  <a:srgbClr val="0560BF"/>
                </a:solidFill>
              </a:rPr>
              <a:t>/microsites/</a:t>
            </a:r>
            <a:r>
              <a:rPr lang="en-US" sz="900" dirty="0" err="1">
                <a:solidFill>
                  <a:srgbClr val="0560BF"/>
                </a:solidFill>
              </a:rPr>
              <a:t>ostp</a:t>
            </a:r>
            <a:r>
              <a:rPr lang="en-US" sz="900" dirty="0">
                <a:solidFill>
                  <a:srgbClr val="0560BF"/>
                </a:solidFill>
              </a:rPr>
              <a:t>/NSTC/</a:t>
            </a:r>
            <a:r>
              <a:rPr lang="en-US" sz="900" dirty="0" err="1">
                <a:solidFill>
                  <a:srgbClr val="0560BF"/>
                </a:solidFill>
              </a:rPr>
              <a:t>preparing_for_the_future_of_ai.pdf</a:t>
            </a:r>
            <a:r>
              <a:rPr lang="en-US" sz="900" dirty="0">
                <a:solidFill>
                  <a:srgbClr val="0560BF"/>
                </a:solidFill>
              </a:rPr>
              <a:t> </a:t>
            </a:r>
            <a:endParaRPr lang="en-US" sz="900" dirty="0"/>
          </a:p>
        </p:txBody>
      </p:sp>
    </p:spTree>
    <p:extLst>
      <p:ext uri="{BB962C8B-B14F-4D97-AF65-F5344CB8AC3E}">
        <p14:creationId xmlns:p14="http://schemas.microsoft.com/office/powerpoint/2010/main" val="1922531256"/>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311669"/>
            <a:ext cx="8165592" cy="317395"/>
          </a:xfrm>
        </p:spPr>
        <p:txBody>
          <a:bodyPr/>
          <a:lstStyle/>
          <a:p>
            <a:r>
              <a:rPr lang="en-US" sz="2800" dirty="0" smtClean="0"/>
              <a:t>Expert Systems vs Machine Learning</a:t>
            </a:r>
            <a:endParaRPr lang="en-US" sz="2800" dirty="0"/>
          </a:p>
        </p:txBody>
      </p:sp>
      <p:sp>
        <p:nvSpPr>
          <p:cNvPr id="3" name="Content Placeholder 2"/>
          <p:cNvSpPr>
            <a:spLocks noGrp="1"/>
          </p:cNvSpPr>
          <p:nvPr>
            <p:ph sz="quarter" idx="11"/>
          </p:nvPr>
        </p:nvSpPr>
        <p:spPr/>
        <p:txBody>
          <a:bodyPr/>
          <a:lstStyle/>
          <a:p>
            <a:r>
              <a:rPr lang="en-US" sz="2800" dirty="0" smtClean="0"/>
              <a:t>In </a:t>
            </a:r>
            <a:r>
              <a:rPr lang="en-US" sz="2800" dirty="0"/>
              <a:t>1945, the British philosopher Gilbert Ryle </a:t>
            </a:r>
            <a:r>
              <a:rPr lang="en-US" sz="2800" dirty="0" smtClean="0"/>
              <a:t>identified two kinds of knowledge— </a:t>
            </a:r>
            <a:r>
              <a:rPr lang="en-US" sz="2800" dirty="0"/>
              <a:t>factual, propositional </a:t>
            </a:r>
            <a:r>
              <a:rPr lang="en-US" sz="2800" dirty="0" smtClean="0"/>
              <a:t>knowledge that can be ordered into rules—“</a:t>
            </a:r>
            <a:r>
              <a:rPr lang="en-US" sz="2800" b="1" dirty="0"/>
              <a:t>knowing that</a:t>
            </a:r>
            <a:r>
              <a:rPr lang="en-US" sz="2800" dirty="0"/>
              <a:t>.” </a:t>
            </a:r>
            <a:r>
              <a:rPr lang="en-US" sz="2800" dirty="0" smtClean="0"/>
              <a:t>versus implicit</a:t>
            </a:r>
            <a:r>
              <a:rPr lang="en-US" sz="2800" dirty="0"/>
              <a:t>, experiential, skill-based—“</a:t>
            </a:r>
            <a:r>
              <a:rPr lang="en-US" sz="2800" b="1" dirty="0"/>
              <a:t>knowing how</a:t>
            </a:r>
            <a:r>
              <a:rPr lang="en-US" sz="2800" dirty="0" smtClean="0"/>
              <a:t>.”</a:t>
            </a:r>
          </a:p>
          <a:p>
            <a:r>
              <a:rPr lang="en-US" sz="2800" dirty="0" smtClean="0"/>
              <a:t>Machine Learning is based on ‘learning how’. Expert systems, or rule based machines, are based on ‘knowing that’. </a:t>
            </a:r>
            <a:endParaRPr lang="en-US" sz="2800" dirty="0"/>
          </a:p>
        </p:txBody>
      </p:sp>
    </p:spTree>
    <p:extLst>
      <p:ext uri="{BB962C8B-B14F-4D97-AF65-F5344CB8AC3E}">
        <p14:creationId xmlns:p14="http://schemas.microsoft.com/office/powerpoint/2010/main" val="40827543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Cognition</a:t>
            </a:r>
            <a:endParaRPr lang="en-US" dirty="0"/>
          </a:p>
        </p:txBody>
      </p:sp>
      <p:sp>
        <p:nvSpPr>
          <p:cNvPr id="3" name="Content Placeholder 2"/>
          <p:cNvSpPr>
            <a:spLocks noGrp="1"/>
          </p:cNvSpPr>
          <p:nvPr>
            <p:ph sz="quarter" idx="11"/>
          </p:nvPr>
        </p:nvSpPr>
        <p:spPr/>
        <p:txBody>
          <a:bodyPr/>
          <a:lstStyle/>
          <a:p>
            <a:r>
              <a:rPr lang="en-US" dirty="0" smtClean="0"/>
              <a:t>Three kinds of learning:</a:t>
            </a:r>
          </a:p>
          <a:p>
            <a:r>
              <a:rPr lang="en-US" dirty="0" smtClean="0"/>
              <a:t>Learning that </a:t>
            </a:r>
            <a:r>
              <a:rPr lang="mr-IN" dirty="0" smtClean="0"/>
              <a:t>–</a:t>
            </a:r>
            <a:r>
              <a:rPr lang="en-US" dirty="0" smtClean="0"/>
              <a:t> rule-based knowledge</a:t>
            </a:r>
          </a:p>
          <a:p>
            <a:r>
              <a:rPr lang="en-US" dirty="0" smtClean="0"/>
              <a:t>Learning how </a:t>
            </a:r>
            <a:r>
              <a:rPr lang="mr-IN" dirty="0" smtClean="0"/>
              <a:t>–</a:t>
            </a:r>
            <a:r>
              <a:rPr lang="en-US" dirty="0" smtClean="0"/>
              <a:t> experiential knowledge</a:t>
            </a:r>
          </a:p>
          <a:p>
            <a:r>
              <a:rPr lang="en-US" dirty="0" smtClean="0"/>
              <a:t>Learning why </a:t>
            </a:r>
            <a:r>
              <a:rPr lang="mr-IN" dirty="0" smtClean="0"/>
              <a:t>–</a:t>
            </a:r>
            <a:r>
              <a:rPr lang="en-US" dirty="0" smtClean="0"/>
              <a:t> integrative, explanatory knowledge</a:t>
            </a:r>
            <a:endParaRPr lang="en-US" dirty="0"/>
          </a:p>
        </p:txBody>
      </p:sp>
    </p:spTree>
    <p:extLst>
      <p:ext uri="{BB962C8B-B14F-4D97-AF65-F5344CB8AC3E}">
        <p14:creationId xmlns:p14="http://schemas.microsoft.com/office/powerpoint/2010/main" val="177741963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5070401"/>
          </a:xfrm>
          <a:prstGeom prst="rect">
            <a:avLst/>
          </a:prstGeom>
        </p:spPr>
      </p:pic>
    </p:spTree>
    <p:extLst>
      <p:ext uri="{BB962C8B-B14F-4D97-AF65-F5344CB8AC3E}">
        <p14:creationId xmlns:p14="http://schemas.microsoft.com/office/powerpoint/2010/main" val="298876677"/>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5077782"/>
          </a:xfrm>
          <a:prstGeom prst="rect">
            <a:avLst/>
          </a:prstGeom>
        </p:spPr>
      </p:pic>
    </p:spTree>
    <p:extLst>
      <p:ext uri="{BB962C8B-B14F-4D97-AF65-F5344CB8AC3E}">
        <p14:creationId xmlns:p14="http://schemas.microsoft.com/office/powerpoint/2010/main" val="719175397"/>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562602" y="462070"/>
            <a:ext cx="8165592" cy="2843264"/>
          </a:xfrm>
        </p:spPr>
        <p:txBody>
          <a:bodyPr/>
          <a:lstStyle/>
          <a:p>
            <a:pPr marL="0" indent="0">
              <a:buNone/>
            </a:pPr>
            <a:r>
              <a:rPr lang="en-US" sz="2800" dirty="0"/>
              <a:t>" there is great potential for </a:t>
            </a:r>
            <a:r>
              <a:rPr lang="en-US" sz="2800" b="1" dirty="0">
                <a:solidFill>
                  <a:srgbClr val="FF0000"/>
                </a:solidFill>
              </a:rPr>
              <a:t>new insights </a:t>
            </a:r>
            <a:r>
              <a:rPr lang="en-US" sz="2800" dirty="0"/>
              <a:t>to come from the </a:t>
            </a:r>
            <a:r>
              <a:rPr lang="en-US" sz="2800" b="1" dirty="0">
                <a:solidFill>
                  <a:srgbClr val="FF0000"/>
                </a:solidFill>
              </a:rPr>
              <a:t>combined analysis </a:t>
            </a:r>
            <a:r>
              <a:rPr lang="en-US" sz="2800" b="1" dirty="0"/>
              <a:t>of cancer proteomic and genomic data</a:t>
            </a:r>
            <a:r>
              <a:rPr lang="en-US" sz="2800" dirty="0"/>
              <a:t>, as proteomic data can </a:t>
            </a:r>
            <a:r>
              <a:rPr lang="en-US" sz="2800" b="1" dirty="0"/>
              <a:t>now </a:t>
            </a:r>
            <a:r>
              <a:rPr lang="en-US" sz="2800" b="1" dirty="0">
                <a:solidFill>
                  <a:srgbClr val="FF0000"/>
                </a:solidFill>
              </a:rPr>
              <a:t>reproducibly</a:t>
            </a:r>
            <a:r>
              <a:rPr lang="en-US" sz="2800" b="1" dirty="0"/>
              <a:t> provide information </a:t>
            </a:r>
            <a:r>
              <a:rPr lang="en-US" sz="2800" dirty="0"/>
              <a:t>about protein levels and activities that are </a:t>
            </a:r>
            <a:r>
              <a:rPr lang="en-US" sz="2800" b="1" i="1" dirty="0">
                <a:solidFill>
                  <a:srgbClr val="FF0000"/>
                </a:solidFill>
              </a:rPr>
              <a:t>difficult or impossible to infer from genomic data alone</a:t>
            </a:r>
            <a:r>
              <a:rPr lang="en-US" sz="2800" dirty="0"/>
              <a:t> ” </a:t>
            </a:r>
          </a:p>
          <a:p>
            <a:pPr marL="0" indent="0">
              <a:buNone/>
            </a:pPr>
            <a:endParaRPr lang="en-US" sz="2800" dirty="0"/>
          </a:p>
        </p:txBody>
      </p:sp>
      <p:sp>
        <p:nvSpPr>
          <p:cNvPr id="6" name="TextBox 5"/>
          <p:cNvSpPr txBox="1"/>
          <p:nvPr/>
        </p:nvSpPr>
        <p:spPr>
          <a:xfrm>
            <a:off x="2163097" y="894735"/>
            <a:ext cx="184731" cy="646331"/>
          </a:xfrm>
          <a:prstGeom prst="rect">
            <a:avLst/>
          </a:prstGeom>
          <a:noFill/>
        </p:spPr>
        <p:txBody>
          <a:bodyPr wrap="none" rtlCol="0">
            <a:spAutoFit/>
          </a:bodyPr>
          <a:lstStyle/>
          <a:p>
            <a:endParaRPr lang="en-US" dirty="0"/>
          </a:p>
          <a:p>
            <a:endParaRPr lang="en-US" dirty="0"/>
          </a:p>
        </p:txBody>
      </p:sp>
      <p:sp>
        <p:nvSpPr>
          <p:cNvPr id="8" name="TextBox 7"/>
          <p:cNvSpPr txBox="1"/>
          <p:nvPr/>
        </p:nvSpPr>
        <p:spPr>
          <a:xfrm>
            <a:off x="493776" y="3726426"/>
            <a:ext cx="7687041" cy="923330"/>
          </a:xfrm>
          <a:prstGeom prst="rect">
            <a:avLst/>
          </a:prstGeom>
          <a:noFill/>
        </p:spPr>
        <p:txBody>
          <a:bodyPr wrap="none" rtlCol="0">
            <a:spAutoFit/>
          </a:bodyPr>
          <a:lstStyle/>
          <a:p>
            <a:r>
              <a:rPr lang="en-US" b="1" dirty="0"/>
              <a:t>Douglas R. Lowy, MD </a:t>
            </a:r>
            <a:endParaRPr lang="en-US" dirty="0"/>
          </a:p>
          <a:p>
            <a:r>
              <a:rPr lang="en-US" dirty="0"/>
              <a:t>Acting Director of the National Cancer Institute, National Institutes of Health </a:t>
            </a:r>
          </a:p>
          <a:p>
            <a:endParaRPr lang="en-US" dirty="0"/>
          </a:p>
        </p:txBody>
      </p:sp>
      <p:sp>
        <p:nvSpPr>
          <p:cNvPr id="9" name="TextBox 8"/>
          <p:cNvSpPr txBox="1"/>
          <p:nvPr/>
        </p:nvSpPr>
        <p:spPr>
          <a:xfrm>
            <a:off x="493776" y="4424517"/>
            <a:ext cx="1293944" cy="646331"/>
          </a:xfrm>
          <a:prstGeom prst="rect">
            <a:avLst/>
          </a:prstGeom>
          <a:noFill/>
        </p:spPr>
        <p:txBody>
          <a:bodyPr wrap="none" rtlCol="0">
            <a:spAutoFit/>
          </a:bodyPr>
          <a:lstStyle/>
          <a:p>
            <a:r>
              <a:rPr lang="mr-IN" b="1"/>
              <a:t>5/25/2016 </a:t>
            </a:r>
            <a:endParaRPr lang="mr-IN"/>
          </a:p>
          <a:p>
            <a:endParaRPr lang="en-US" dirty="0"/>
          </a:p>
        </p:txBody>
      </p:sp>
    </p:spTree>
    <p:extLst>
      <p:ext uri="{BB962C8B-B14F-4D97-AF65-F5344CB8AC3E}">
        <p14:creationId xmlns:p14="http://schemas.microsoft.com/office/powerpoint/2010/main" val="1136877577"/>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79" y="301838"/>
            <a:ext cx="8178276" cy="2175891"/>
          </a:xfrm>
        </p:spPr>
        <p:txBody>
          <a:bodyPr/>
          <a:lstStyle/>
          <a:p>
            <a:pPr>
              <a:spcAft>
                <a:spcPts val="1200"/>
              </a:spcAft>
            </a:pPr>
            <a:r>
              <a:rPr lang="en-US" sz="4000" dirty="0" smtClean="0"/>
              <a:t>Genomics is the </a:t>
            </a:r>
            <a:r>
              <a:rPr lang="en-US" sz="4000" dirty="0" smtClean="0">
                <a:solidFill>
                  <a:schemeClr val="tx2"/>
                </a:solidFill>
              </a:rPr>
              <a:t>beginning</a:t>
            </a:r>
            <a:r>
              <a:rPr lang="en-US" sz="4000" dirty="0" smtClean="0"/>
              <a:t> of precision medicine, not the end!</a:t>
            </a:r>
            <a:endParaRPr lang="en-US" sz="4000" dirty="0">
              <a:solidFill>
                <a:srgbClr val="FF0000"/>
              </a:solidFill>
            </a:endParaRPr>
          </a:p>
        </p:txBody>
      </p:sp>
    </p:spTree>
    <p:extLst>
      <p:ext uri="{BB962C8B-B14F-4D97-AF65-F5344CB8AC3E}">
        <p14:creationId xmlns:p14="http://schemas.microsoft.com/office/powerpoint/2010/main" val="206707216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79" y="301838"/>
            <a:ext cx="8178276" cy="2175891"/>
          </a:xfrm>
        </p:spPr>
        <p:txBody>
          <a:bodyPr/>
          <a:lstStyle/>
          <a:p>
            <a:pPr>
              <a:spcAft>
                <a:spcPts val="1200"/>
              </a:spcAft>
            </a:pPr>
            <a:r>
              <a:rPr lang="en-US" sz="4000" dirty="0" smtClean="0"/>
              <a:t>Plumbing, architecture, genomics</a:t>
            </a:r>
            <a:endParaRPr lang="en-US" sz="4000" dirty="0">
              <a:solidFill>
                <a:srgbClr val="FF0000"/>
              </a:solidFill>
            </a:endParaRPr>
          </a:p>
        </p:txBody>
      </p:sp>
    </p:spTree>
    <p:extLst>
      <p:ext uri="{BB962C8B-B14F-4D97-AF65-F5344CB8AC3E}">
        <p14:creationId xmlns:p14="http://schemas.microsoft.com/office/powerpoint/2010/main" val="11106508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520508" y="449339"/>
            <a:ext cx="2351560" cy="4553527"/>
          </a:xfrm>
          <a:prstGeom prst="roundRect">
            <a:avLst>
              <a:gd name="adj" fmla="val 24523"/>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23" name="Rounded Rectangle 22"/>
          <p:cNvSpPr/>
          <p:nvPr/>
        </p:nvSpPr>
        <p:spPr>
          <a:xfrm>
            <a:off x="6473886" y="436860"/>
            <a:ext cx="2351560" cy="4553527"/>
          </a:xfrm>
          <a:prstGeom prst="roundRect">
            <a:avLst>
              <a:gd name="adj" fmla="val 24523"/>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21" name="Rounded Rectangle 20"/>
          <p:cNvSpPr/>
          <p:nvPr/>
        </p:nvSpPr>
        <p:spPr>
          <a:xfrm>
            <a:off x="530186" y="461818"/>
            <a:ext cx="2351560" cy="4553527"/>
          </a:xfrm>
          <a:prstGeom prst="roundRect">
            <a:avLst>
              <a:gd name="adj" fmla="val 24523"/>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9" name="Rounded Rectangle 18"/>
          <p:cNvSpPr/>
          <p:nvPr/>
        </p:nvSpPr>
        <p:spPr>
          <a:xfrm>
            <a:off x="457200" y="2392444"/>
            <a:ext cx="8428182" cy="83119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lnSpc>
                <a:spcPts val="1800"/>
              </a:lnSpc>
              <a:spcBef>
                <a:spcPts val="0"/>
              </a:spcBef>
              <a:spcAft>
                <a:spcPts val="0"/>
              </a:spcAft>
            </a:pPr>
            <a:endParaRPr lang="en-US">
              <a:solidFill>
                <a:prstClr val="white"/>
              </a:solidFill>
            </a:endParaRPr>
          </a:p>
        </p:txBody>
      </p:sp>
      <p:sp>
        <p:nvSpPr>
          <p:cNvPr id="18" name="Rounded Rectangle 17"/>
          <p:cNvSpPr/>
          <p:nvPr/>
        </p:nvSpPr>
        <p:spPr>
          <a:xfrm>
            <a:off x="457200" y="618914"/>
            <a:ext cx="8428182" cy="83119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lnSpc>
                <a:spcPts val="1800"/>
              </a:lnSpc>
              <a:spcBef>
                <a:spcPts val="0"/>
              </a:spcBef>
              <a:spcAft>
                <a:spcPts val="0"/>
              </a:spcAft>
            </a:pPr>
            <a:endParaRPr lang="en-US">
              <a:solidFill>
                <a:prstClr val="white"/>
              </a:solidFill>
            </a:endParaRPr>
          </a:p>
        </p:txBody>
      </p:sp>
      <p:sp>
        <p:nvSpPr>
          <p:cNvPr id="2" name="Title 1"/>
          <p:cNvSpPr>
            <a:spLocks noGrp="1"/>
          </p:cNvSpPr>
          <p:nvPr>
            <p:ph type="title"/>
          </p:nvPr>
        </p:nvSpPr>
        <p:spPr>
          <a:xfrm>
            <a:off x="457199" y="97382"/>
            <a:ext cx="8480601" cy="346249"/>
          </a:xfrm>
        </p:spPr>
        <p:txBody>
          <a:bodyPr/>
          <a:lstStyle/>
          <a:p>
            <a:r>
              <a:rPr lang="en-US"/>
              <a:t>Cancer Research Data Ecosystem – Cancer Moonshot BRP</a:t>
            </a:r>
            <a:endParaRPr lang="en-US" dirty="0"/>
          </a:p>
        </p:txBody>
      </p:sp>
      <p:sp>
        <p:nvSpPr>
          <p:cNvPr id="6" name="TextBox 5"/>
          <p:cNvSpPr txBox="1"/>
          <p:nvPr/>
        </p:nvSpPr>
        <p:spPr>
          <a:xfrm>
            <a:off x="751081" y="2531041"/>
            <a:ext cx="1976031" cy="565539"/>
          </a:xfrm>
          <a:prstGeom prst="rect">
            <a:avLst/>
          </a:prstGeom>
          <a:noFill/>
        </p:spPr>
        <p:txBody>
          <a:bodyPr wrap="square" rtlCol="0">
            <a:spAutoFit/>
          </a:bodyPr>
          <a:lstStyle/>
          <a:p>
            <a:pPr algn="ctr" defTabSz="685800" fontAlgn="auto">
              <a:lnSpc>
                <a:spcPts val="1800"/>
              </a:lnSpc>
              <a:spcBef>
                <a:spcPts val="0"/>
              </a:spcBef>
              <a:spcAft>
                <a:spcPts val="0"/>
              </a:spcAft>
            </a:pPr>
            <a:r>
              <a:rPr lang="en-US" dirty="0">
                <a:solidFill>
                  <a:prstClr val="black"/>
                </a:solidFill>
                <a:latin typeface="Corbel"/>
                <a:ea typeface=""/>
                <a:cs typeface=""/>
              </a:rPr>
              <a:t>Well characterized research data sets</a:t>
            </a:r>
          </a:p>
        </p:txBody>
      </p:sp>
      <p:sp>
        <p:nvSpPr>
          <p:cNvPr id="7" name="TextBox 6"/>
          <p:cNvSpPr txBox="1"/>
          <p:nvPr/>
        </p:nvSpPr>
        <p:spPr>
          <a:xfrm>
            <a:off x="3708272" y="2646459"/>
            <a:ext cx="1976031" cy="334707"/>
          </a:xfrm>
          <a:prstGeom prst="rect">
            <a:avLst/>
          </a:prstGeom>
          <a:noFill/>
        </p:spPr>
        <p:txBody>
          <a:bodyPr wrap="square" rtlCol="0">
            <a:spAutoFit/>
          </a:bodyPr>
          <a:lstStyle/>
          <a:p>
            <a:pPr algn="ctr" defTabSz="685800" fontAlgn="auto">
              <a:lnSpc>
                <a:spcPts val="1800"/>
              </a:lnSpc>
              <a:spcBef>
                <a:spcPts val="0"/>
              </a:spcBef>
              <a:spcAft>
                <a:spcPts val="0"/>
              </a:spcAft>
            </a:pPr>
            <a:r>
              <a:rPr lang="en-US" dirty="0">
                <a:solidFill>
                  <a:prstClr val="black"/>
                </a:solidFill>
                <a:latin typeface="Corbel"/>
                <a:ea typeface=""/>
                <a:cs typeface=""/>
              </a:rPr>
              <a:t>Cancer cohorts</a:t>
            </a:r>
          </a:p>
        </p:txBody>
      </p:sp>
      <p:sp>
        <p:nvSpPr>
          <p:cNvPr id="8" name="TextBox 7"/>
          <p:cNvSpPr txBox="1"/>
          <p:nvPr/>
        </p:nvSpPr>
        <p:spPr>
          <a:xfrm>
            <a:off x="6661651" y="2646459"/>
            <a:ext cx="1976031" cy="334707"/>
          </a:xfrm>
          <a:prstGeom prst="rect">
            <a:avLst/>
          </a:prstGeom>
          <a:noFill/>
        </p:spPr>
        <p:txBody>
          <a:bodyPr wrap="square" rtlCol="0">
            <a:spAutoFit/>
          </a:bodyPr>
          <a:lstStyle/>
          <a:p>
            <a:pPr algn="ctr" defTabSz="685800" fontAlgn="auto">
              <a:lnSpc>
                <a:spcPts val="1800"/>
              </a:lnSpc>
              <a:spcBef>
                <a:spcPts val="0"/>
              </a:spcBef>
              <a:spcAft>
                <a:spcPts val="0"/>
              </a:spcAft>
            </a:pPr>
            <a:r>
              <a:rPr lang="en-US" dirty="0">
                <a:solidFill>
                  <a:prstClr val="black"/>
                </a:solidFill>
                <a:latin typeface="Corbel"/>
                <a:ea typeface=""/>
                <a:cs typeface=""/>
              </a:rPr>
              <a:t>Patient data</a:t>
            </a:r>
          </a:p>
        </p:txBody>
      </p:sp>
      <p:sp>
        <p:nvSpPr>
          <p:cNvPr id="9" name="TextBox 8"/>
          <p:cNvSpPr txBox="1"/>
          <p:nvPr/>
        </p:nvSpPr>
        <p:spPr>
          <a:xfrm>
            <a:off x="6367866" y="1587833"/>
            <a:ext cx="2569935" cy="796372"/>
          </a:xfrm>
          <a:prstGeom prst="rect">
            <a:avLst/>
          </a:prstGeom>
          <a:noFill/>
        </p:spPr>
        <p:txBody>
          <a:bodyPr wrap="none" rtlCol="0">
            <a:spAutoFit/>
          </a:bodyPr>
          <a:lstStyle/>
          <a:p>
            <a:pPr algn="ctr">
              <a:lnSpc>
                <a:spcPts val="1800"/>
              </a:lnSpc>
            </a:pPr>
            <a:r>
              <a:rPr lang="en-US" dirty="0">
                <a:solidFill>
                  <a:prstClr val="black"/>
                </a:solidFill>
                <a:latin typeface="Corbel"/>
              </a:rPr>
              <a:t>EHR, Lab Data, Imaging, </a:t>
            </a:r>
            <a:br>
              <a:rPr lang="en-US" dirty="0">
                <a:solidFill>
                  <a:prstClr val="black"/>
                </a:solidFill>
                <a:latin typeface="Corbel"/>
              </a:rPr>
            </a:br>
            <a:r>
              <a:rPr lang="en-US" dirty="0">
                <a:solidFill>
                  <a:prstClr val="black"/>
                </a:solidFill>
                <a:latin typeface="Corbel"/>
              </a:rPr>
              <a:t>PROs, Smart Devices,</a:t>
            </a:r>
          </a:p>
          <a:p>
            <a:pPr algn="ctr">
              <a:lnSpc>
                <a:spcPts val="1800"/>
              </a:lnSpc>
            </a:pPr>
            <a:r>
              <a:rPr lang="en-US" dirty="0">
                <a:solidFill>
                  <a:prstClr val="black"/>
                </a:solidFill>
                <a:latin typeface="Corbel"/>
              </a:rPr>
              <a:t>Decision Support</a:t>
            </a:r>
          </a:p>
        </p:txBody>
      </p:sp>
      <p:sp>
        <p:nvSpPr>
          <p:cNvPr id="10" name="TextBox 9"/>
          <p:cNvSpPr txBox="1"/>
          <p:nvPr/>
        </p:nvSpPr>
        <p:spPr>
          <a:xfrm>
            <a:off x="6593576" y="4384672"/>
            <a:ext cx="2112180" cy="565539"/>
          </a:xfrm>
          <a:prstGeom prst="rect">
            <a:avLst/>
          </a:prstGeom>
          <a:noFill/>
        </p:spPr>
        <p:txBody>
          <a:bodyPr wrap="none" rtlCol="0">
            <a:spAutoFit/>
          </a:bodyPr>
          <a:lstStyle/>
          <a:p>
            <a:pPr algn="ctr" defTabSz="685800" fontAlgn="auto">
              <a:lnSpc>
                <a:spcPts val="1800"/>
              </a:lnSpc>
              <a:spcBef>
                <a:spcPts val="0"/>
              </a:spcBef>
              <a:spcAft>
                <a:spcPts val="0"/>
              </a:spcAft>
            </a:pPr>
            <a:r>
              <a:rPr lang="en-US" dirty="0">
                <a:solidFill>
                  <a:prstClr val="black"/>
                </a:solidFill>
                <a:latin typeface="Corbel"/>
                <a:ea typeface=""/>
                <a:cs typeface=""/>
              </a:rPr>
              <a:t>Learning from every</a:t>
            </a:r>
          </a:p>
          <a:p>
            <a:pPr algn="ctr" defTabSz="685800" fontAlgn="auto">
              <a:lnSpc>
                <a:spcPts val="1800"/>
              </a:lnSpc>
              <a:spcBef>
                <a:spcPts val="0"/>
              </a:spcBef>
              <a:spcAft>
                <a:spcPts val="0"/>
              </a:spcAft>
            </a:pPr>
            <a:r>
              <a:rPr lang="en-US" dirty="0">
                <a:solidFill>
                  <a:prstClr val="black"/>
                </a:solidFill>
                <a:latin typeface="Corbel"/>
                <a:ea typeface=""/>
                <a:cs typeface=""/>
              </a:rPr>
              <a:t>cancer patient</a:t>
            </a: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274" y="3291421"/>
            <a:ext cx="1247648" cy="935736"/>
          </a:xfrm>
          <a:prstGeom prst="rect">
            <a:avLst/>
          </a:prstGeom>
        </p:spPr>
      </p:pic>
      <p:sp>
        <p:nvSpPr>
          <p:cNvPr id="11" name="TextBox 10"/>
          <p:cNvSpPr txBox="1"/>
          <p:nvPr/>
        </p:nvSpPr>
        <p:spPr>
          <a:xfrm>
            <a:off x="3871382" y="4384673"/>
            <a:ext cx="1649811" cy="565539"/>
          </a:xfrm>
          <a:prstGeom prst="rect">
            <a:avLst/>
          </a:prstGeom>
          <a:noFill/>
        </p:spPr>
        <p:txBody>
          <a:bodyPr wrap="none" rtlCol="0">
            <a:spAutoFit/>
          </a:bodyPr>
          <a:lstStyle/>
          <a:p>
            <a:pPr algn="ctr" defTabSz="685800" fontAlgn="auto">
              <a:lnSpc>
                <a:spcPts val="1800"/>
              </a:lnSpc>
              <a:spcBef>
                <a:spcPts val="0"/>
              </a:spcBef>
              <a:spcAft>
                <a:spcPts val="0"/>
              </a:spcAft>
            </a:pPr>
            <a:r>
              <a:rPr lang="en-US" dirty="0">
                <a:solidFill>
                  <a:prstClr val="black"/>
                </a:solidFill>
                <a:latin typeface="Corbel"/>
                <a:ea typeface=""/>
                <a:cs typeface=""/>
              </a:rPr>
              <a:t>Active research</a:t>
            </a:r>
          </a:p>
          <a:p>
            <a:pPr algn="ctr" defTabSz="685800" fontAlgn="auto">
              <a:lnSpc>
                <a:spcPts val="1800"/>
              </a:lnSpc>
              <a:spcBef>
                <a:spcPts val="0"/>
              </a:spcBef>
              <a:spcAft>
                <a:spcPts val="0"/>
              </a:spcAft>
            </a:pPr>
            <a:r>
              <a:rPr lang="en-US" dirty="0">
                <a:solidFill>
                  <a:prstClr val="black"/>
                </a:solidFill>
                <a:latin typeface="Corbel"/>
                <a:ea typeface=""/>
                <a:cs typeface=""/>
              </a:rPr>
              <a:t>participation</a:t>
            </a:r>
          </a:p>
        </p:txBody>
      </p:sp>
      <p:sp>
        <p:nvSpPr>
          <p:cNvPr id="12" name="TextBox 11"/>
          <p:cNvSpPr txBox="1"/>
          <p:nvPr/>
        </p:nvSpPr>
        <p:spPr>
          <a:xfrm>
            <a:off x="622222" y="4384674"/>
            <a:ext cx="2233752" cy="565539"/>
          </a:xfrm>
          <a:prstGeom prst="rect">
            <a:avLst/>
          </a:prstGeom>
          <a:noFill/>
        </p:spPr>
        <p:txBody>
          <a:bodyPr wrap="none" rtlCol="0">
            <a:spAutoFit/>
          </a:bodyPr>
          <a:lstStyle/>
          <a:p>
            <a:pPr algn="ctr" defTabSz="685800" fontAlgn="auto">
              <a:lnSpc>
                <a:spcPts val="1800"/>
              </a:lnSpc>
              <a:spcBef>
                <a:spcPts val="0"/>
              </a:spcBef>
              <a:spcAft>
                <a:spcPts val="0"/>
              </a:spcAft>
            </a:pPr>
            <a:r>
              <a:rPr lang="en-US" dirty="0" smtClean="0">
                <a:solidFill>
                  <a:prstClr val="black"/>
                </a:solidFill>
                <a:latin typeface="Corbel"/>
                <a:ea typeface=""/>
                <a:cs typeface=""/>
              </a:rPr>
              <a:t>Research information</a:t>
            </a:r>
            <a:endParaRPr lang="en-US" dirty="0">
              <a:solidFill>
                <a:prstClr val="black"/>
              </a:solidFill>
              <a:latin typeface="Corbel"/>
              <a:ea typeface=""/>
              <a:cs typeface=""/>
            </a:endParaRPr>
          </a:p>
          <a:p>
            <a:pPr algn="ctr" defTabSz="685800" fontAlgn="auto">
              <a:lnSpc>
                <a:spcPts val="1800"/>
              </a:lnSpc>
              <a:spcBef>
                <a:spcPts val="0"/>
              </a:spcBef>
              <a:spcAft>
                <a:spcPts val="0"/>
              </a:spcAft>
            </a:pPr>
            <a:r>
              <a:rPr lang="en-US" dirty="0">
                <a:solidFill>
                  <a:prstClr val="black"/>
                </a:solidFill>
                <a:latin typeface="Corbel"/>
                <a:ea typeface=""/>
                <a:cs typeface=""/>
              </a:rPr>
              <a:t>donor</a:t>
            </a:r>
          </a:p>
        </p:txBody>
      </p:sp>
      <p:sp>
        <p:nvSpPr>
          <p:cNvPr id="13" name="TextBox 12"/>
          <p:cNvSpPr txBox="1"/>
          <p:nvPr/>
        </p:nvSpPr>
        <p:spPr>
          <a:xfrm>
            <a:off x="3570016" y="1672275"/>
            <a:ext cx="2252540" cy="565539"/>
          </a:xfrm>
          <a:prstGeom prst="rect">
            <a:avLst/>
          </a:prstGeom>
          <a:noFill/>
        </p:spPr>
        <p:txBody>
          <a:bodyPr wrap="none" rtlCol="0">
            <a:spAutoFit/>
          </a:bodyPr>
          <a:lstStyle/>
          <a:p>
            <a:pPr algn="ctr" defTabSz="685800" fontAlgn="auto">
              <a:lnSpc>
                <a:spcPts val="1800"/>
              </a:lnSpc>
              <a:spcBef>
                <a:spcPts val="0"/>
              </a:spcBef>
              <a:spcAft>
                <a:spcPts val="0"/>
              </a:spcAft>
            </a:pPr>
            <a:r>
              <a:rPr lang="en-US" dirty="0">
                <a:solidFill>
                  <a:prstClr val="black"/>
                </a:solidFill>
                <a:latin typeface="Corbel"/>
                <a:ea typeface=""/>
                <a:cs typeface=""/>
              </a:rPr>
              <a:t>Clinical Research</a:t>
            </a:r>
          </a:p>
          <a:p>
            <a:pPr algn="ctr" defTabSz="685800" fontAlgn="auto">
              <a:lnSpc>
                <a:spcPts val="1800"/>
              </a:lnSpc>
              <a:spcBef>
                <a:spcPts val="0"/>
              </a:spcBef>
              <a:spcAft>
                <a:spcPts val="0"/>
              </a:spcAft>
            </a:pPr>
            <a:r>
              <a:rPr lang="en-US" dirty="0">
                <a:solidFill>
                  <a:prstClr val="black"/>
                </a:solidFill>
                <a:latin typeface="Corbel"/>
                <a:ea typeface=""/>
                <a:cs typeface=""/>
              </a:rPr>
              <a:t>Observational studies</a:t>
            </a:r>
          </a:p>
        </p:txBody>
      </p:sp>
      <p:sp>
        <p:nvSpPr>
          <p:cNvPr id="14" name="TextBox 13"/>
          <p:cNvSpPr txBox="1"/>
          <p:nvPr/>
        </p:nvSpPr>
        <p:spPr>
          <a:xfrm>
            <a:off x="861290" y="1528290"/>
            <a:ext cx="1755609" cy="796372"/>
          </a:xfrm>
          <a:prstGeom prst="rect">
            <a:avLst/>
          </a:prstGeom>
          <a:noFill/>
        </p:spPr>
        <p:txBody>
          <a:bodyPr wrap="none" rtlCol="0">
            <a:spAutoFit/>
          </a:bodyPr>
          <a:lstStyle/>
          <a:p>
            <a:pPr algn="ctr" defTabSz="685800" fontAlgn="auto">
              <a:lnSpc>
                <a:spcPts val="1800"/>
              </a:lnSpc>
              <a:spcBef>
                <a:spcPts val="0"/>
              </a:spcBef>
              <a:spcAft>
                <a:spcPts val="0"/>
              </a:spcAft>
            </a:pPr>
            <a:r>
              <a:rPr lang="en-US" dirty="0" err="1">
                <a:solidFill>
                  <a:prstClr val="black"/>
                </a:solidFill>
                <a:latin typeface="Corbel"/>
                <a:ea typeface=""/>
                <a:cs typeface=""/>
              </a:rPr>
              <a:t>Proteogenomics</a:t>
            </a:r>
            <a:endParaRPr lang="en-US" dirty="0">
              <a:solidFill>
                <a:prstClr val="black"/>
              </a:solidFill>
              <a:latin typeface="Corbel"/>
              <a:ea typeface=""/>
              <a:cs typeface=""/>
            </a:endParaRPr>
          </a:p>
          <a:p>
            <a:pPr algn="ctr" defTabSz="685800" fontAlgn="auto">
              <a:lnSpc>
                <a:spcPts val="1800"/>
              </a:lnSpc>
              <a:spcBef>
                <a:spcPts val="0"/>
              </a:spcBef>
              <a:spcAft>
                <a:spcPts val="0"/>
              </a:spcAft>
            </a:pPr>
            <a:r>
              <a:rPr lang="en-US" dirty="0">
                <a:solidFill>
                  <a:prstClr val="black"/>
                </a:solidFill>
                <a:latin typeface="Corbel"/>
                <a:ea typeface=""/>
                <a:cs typeface=""/>
              </a:rPr>
              <a:t>Imaging data</a:t>
            </a:r>
          </a:p>
          <a:p>
            <a:pPr algn="ctr" defTabSz="685800" fontAlgn="auto">
              <a:lnSpc>
                <a:spcPts val="1800"/>
              </a:lnSpc>
              <a:spcBef>
                <a:spcPts val="0"/>
              </a:spcBef>
              <a:spcAft>
                <a:spcPts val="0"/>
              </a:spcAft>
            </a:pPr>
            <a:r>
              <a:rPr lang="en-US" dirty="0">
                <a:solidFill>
                  <a:prstClr val="black"/>
                </a:solidFill>
                <a:latin typeface="Corbel"/>
                <a:ea typeface=""/>
                <a:cs typeface=""/>
              </a:rPr>
              <a:t>Clinical trials </a:t>
            </a:r>
          </a:p>
        </p:txBody>
      </p:sp>
      <p:sp>
        <p:nvSpPr>
          <p:cNvPr id="15" name="TextBox 14"/>
          <p:cNvSpPr txBox="1"/>
          <p:nvPr/>
        </p:nvSpPr>
        <p:spPr>
          <a:xfrm>
            <a:off x="1194267" y="882211"/>
            <a:ext cx="1120820" cy="334707"/>
          </a:xfrm>
          <a:prstGeom prst="rect">
            <a:avLst/>
          </a:prstGeom>
          <a:noFill/>
        </p:spPr>
        <p:txBody>
          <a:bodyPr wrap="none" rtlCol="0">
            <a:spAutoFit/>
          </a:bodyPr>
          <a:lstStyle/>
          <a:p>
            <a:pPr defTabSz="685800" fontAlgn="auto">
              <a:lnSpc>
                <a:spcPts val="1800"/>
              </a:lnSpc>
              <a:spcBef>
                <a:spcPts val="0"/>
              </a:spcBef>
              <a:spcAft>
                <a:spcPts val="0"/>
              </a:spcAft>
            </a:pPr>
            <a:r>
              <a:rPr lang="en-US" dirty="0">
                <a:solidFill>
                  <a:prstClr val="black"/>
                </a:solidFill>
                <a:latin typeface="Corbel"/>
                <a:ea typeface=""/>
                <a:cs typeface=""/>
              </a:rPr>
              <a:t>Discovery</a:t>
            </a:r>
          </a:p>
        </p:txBody>
      </p:sp>
      <p:sp>
        <p:nvSpPr>
          <p:cNvPr id="16" name="TextBox 15"/>
          <p:cNvSpPr txBox="1"/>
          <p:nvPr/>
        </p:nvSpPr>
        <p:spPr>
          <a:xfrm>
            <a:off x="3792835" y="766794"/>
            <a:ext cx="1806905" cy="565539"/>
          </a:xfrm>
          <a:prstGeom prst="rect">
            <a:avLst/>
          </a:prstGeom>
          <a:noFill/>
        </p:spPr>
        <p:txBody>
          <a:bodyPr wrap="none" rtlCol="0">
            <a:spAutoFit/>
          </a:bodyPr>
          <a:lstStyle/>
          <a:p>
            <a:pPr algn="ctr" defTabSz="685800" fontAlgn="auto">
              <a:lnSpc>
                <a:spcPts val="1800"/>
              </a:lnSpc>
              <a:spcBef>
                <a:spcPts val="0"/>
              </a:spcBef>
              <a:spcAft>
                <a:spcPts val="0"/>
              </a:spcAft>
            </a:pPr>
            <a:r>
              <a:rPr lang="en-US" dirty="0">
                <a:solidFill>
                  <a:prstClr val="black"/>
                </a:solidFill>
                <a:latin typeface="Corbel"/>
                <a:ea typeface=""/>
                <a:cs typeface=""/>
              </a:rPr>
              <a:t>Patient engaged </a:t>
            </a:r>
          </a:p>
          <a:p>
            <a:pPr algn="ctr" defTabSz="685800" fontAlgn="auto">
              <a:lnSpc>
                <a:spcPts val="1800"/>
              </a:lnSpc>
              <a:spcBef>
                <a:spcPts val="0"/>
              </a:spcBef>
              <a:spcAft>
                <a:spcPts val="0"/>
              </a:spcAft>
            </a:pPr>
            <a:r>
              <a:rPr lang="en-US" dirty="0">
                <a:solidFill>
                  <a:prstClr val="black"/>
                </a:solidFill>
                <a:latin typeface="Corbel"/>
                <a:ea typeface=""/>
                <a:cs typeface=""/>
              </a:rPr>
              <a:t>Research</a:t>
            </a:r>
          </a:p>
        </p:txBody>
      </p:sp>
      <p:sp>
        <p:nvSpPr>
          <p:cNvPr id="17" name="TextBox 16"/>
          <p:cNvSpPr txBox="1"/>
          <p:nvPr/>
        </p:nvSpPr>
        <p:spPr>
          <a:xfrm>
            <a:off x="6322213" y="651379"/>
            <a:ext cx="2584361" cy="796372"/>
          </a:xfrm>
          <a:prstGeom prst="rect">
            <a:avLst/>
          </a:prstGeom>
          <a:noFill/>
        </p:spPr>
        <p:txBody>
          <a:bodyPr wrap="none" rtlCol="0">
            <a:spAutoFit/>
          </a:bodyPr>
          <a:lstStyle/>
          <a:p>
            <a:pPr algn="ctr" defTabSz="685800" fontAlgn="auto">
              <a:lnSpc>
                <a:spcPts val="1800"/>
              </a:lnSpc>
              <a:spcBef>
                <a:spcPts val="0"/>
              </a:spcBef>
              <a:spcAft>
                <a:spcPts val="0"/>
              </a:spcAft>
            </a:pPr>
            <a:r>
              <a:rPr lang="en-US" dirty="0">
                <a:solidFill>
                  <a:prstClr val="black"/>
                </a:solidFill>
                <a:latin typeface="Corbel"/>
                <a:ea typeface=""/>
                <a:cs typeface=""/>
              </a:rPr>
              <a:t>Surveillance</a:t>
            </a:r>
          </a:p>
          <a:p>
            <a:pPr algn="ctr" defTabSz="685800" fontAlgn="auto">
              <a:lnSpc>
                <a:spcPts val="1800"/>
              </a:lnSpc>
              <a:spcBef>
                <a:spcPts val="0"/>
              </a:spcBef>
              <a:spcAft>
                <a:spcPts val="0"/>
              </a:spcAft>
            </a:pPr>
            <a:r>
              <a:rPr lang="en-US" dirty="0">
                <a:solidFill>
                  <a:prstClr val="black"/>
                </a:solidFill>
                <a:latin typeface="Corbel"/>
                <a:ea typeface=""/>
                <a:cs typeface=""/>
              </a:rPr>
              <a:t>Big Data</a:t>
            </a:r>
          </a:p>
          <a:p>
            <a:pPr algn="ctr" defTabSz="685800" fontAlgn="auto">
              <a:lnSpc>
                <a:spcPts val="1800"/>
              </a:lnSpc>
              <a:spcBef>
                <a:spcPts val="0"/>
              </a:spcBef>
              <a:spcAft>
                <a:spcPts val="0"/>
              </a:spcAft>
            </a:pPr>
            <a:r>
              <a:rPr lang="en-US" dirty="0">
                <a:solidFill>
                  <a:prstClr val="black"/>
                </a:solidFill>
                <a:latin typeface="Corbel"/>
                <a:ea typeface=""/>
                <a:cs typeface=""/>
              </a:rPr>
              <a:t>Implementation research</a:t>
            </a:r>
          </a:p>
        </p:txBody>
      </p:sp>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2158" y="3277867"/>
            <a:ext cx="1404471" cy="937067"/>
          </a:xfrm>
          <a:prstGeom prst="rect">
            <a:avLst/>
          </a:prstGeom>
        </p:spPr>
      </p:pic>
      <p:sp>
        <p:nvSpPr>
          <p:cNvPr id="26" name="TextBox 25"/>
          <p:cNvSpPr txBox="1"/>
          <p:nvPr/>
        </p:nvSpPr>
        <p:spPr>
          <a:xfrm>
            <a:off x="7161384" y="4007551"/>
            <a:ext cx="1024639" cy="523220"/>
          </a:xfrm>
          <a:prstGeom prst="rect">
            <a:avLst/>
          </a:prstGeom>
          <a:noFill/>
        </p:spPr>
        <p:txBody>
          <a:bodyPr wrap="none" rtlCol="0">
            <a:spAutoFit/>
          </a:bodyPr>
          <a:lstStyle/>
          <a:p>
            <a:pPr defTabSz="685800" fontAlgn="auto">
              <a:spcBef>
                <a:spcPts val="0"/>
              </a:spcBef>
              <a:spcAft>
                <a:spcPts val="0"/>
              </a:spcAft>
            </a:pPr>
            <a:r>
              <a:rPr lang="en-US" sz="2800" b="1">
                <a:solidFill>
                  <a:prstClr val="black"/>
                </a:solidFill>
                <a:latin typeface="Corbel"/>
                <a:ea typeface=""/>
                <a:cs typeface=""/>
              </a:rPr>
              <a:t>SEER</a:t>
            </a:r>
          </a:p>
        </p:txBody>
      </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1226" y="3330970"/>
            <a:ext cx="1090124" cy="830859"/>
          </a:xfrm>
          <a:prstGeom prst="rect">
            <a:avLst/>
          </a:prstGeom>
        </p:spPr>
      </p:pic>
      <p:sp>
        <p:nvSpPr>
          <p:cNvPr id="29" name="TextBox 28"/>
          <p:cNvSpPr txBox="1"/>
          <p:nvPr/>
        </p:nvSpPr>
        <p:spPr>
          <a:xfrm>
            <a:off x="1170220" y="4048584"/>
            <a:ext cx="1137756" cy="523220"/>
          </a:xfrm>
          <a:prstGeom prst="rect">
            <a:avLst/>
          </a:prstGeom>
          <a:noFill/>
        </p:spPr>
        <p:txBody>
          <a:bodyPr wrap="square" rtlCol="0">
            <a:spAutoFit/>
          </a:bodyPr>
          <a:lstStyle/>
          <a:p>
            <a:pPr algn="ctr"/>
            <a:r>
              <a:rPr lang="en-US" sz="2800" b="1" dirty="0" smtClean="0">
                <a:solidFill>
                  <a:prstClr val="black"/>
                </a:solidFill>
              </a:rPr>
              <a:t>GDC</a:t>
            </a:r>
            <a:endParaRPr lang="en-US" sz="2800" b="1" dirty="0">
              <a:solidFill>
                <a:prstClr val="black"/>
              </a:solidFill>
            </a:endParaRPr>
          </a:p>
        </p:txBody>
      </p:sp>
    </p:spTree>
    <p:extLst>
      <p:ext uri="{BB962C8B-B14F-4D97-AF65-F5344CB8AC3E}">
        <p14:creationId xmlns:p14="http://schemas.microsoft.com/office/powerpoint/2010/main" val="134230801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525" y="0"/>
            <a:ext cx="9124950" cy="5143500"/>
          </a:xfrm>
          <a:prstGeom prst="rect">
            <a:avLst/>
          </a:prstGeom>
        </p:spPr>
      </p:pic>
    </p:spTree>
    <p:extLst>
      <p:ext uri="{BB962C8B-B14F-4D97-AF65-F5344CB8AC3E}">
        <p14:creationId xmlns:p14="http://schemas.microsoft.com/office/powerpoint/2010/main" val="23928595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Commons Framework</a:t>
            </a:r>
            <a:endParaRPr lang="en-US" dirty="0"/>
          </a:p>
        </p:txBody>
      </p:sp>
      <p:pic>
        <p:nvPicPr>
          <p:cNvPr id="4" name="Picture 2" descr="Fig 1 The Commons Frame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030" y="1143000"/>
            <a:ext cx="3627864" cy="334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63671"/>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216" y="84675"/>
            <a:ext cx="8165592" cy="317395"/>
          </a:xfrm>
        </p:spPr>
        <p:txBody>
          <a:bodyPr/>
          <a:lstStyle/>
          <a:p>
            <a:r>
              <a:rPr lang="en-US" smtClean="0"/>
              <a:t>Data </a:t>
            </a:r>
            <a:r>
              <a:rPr lang="en-US" dirty="0" smtClean="0"/>
              <a:t>Commons Structure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512" y="-1890209"/>
            <a:ext cx="6522963" cy="8441481"/>
          </a:xfrm>
          <a:prstGeom prst="rect">
            <a:avLst/>
          </a:prstGeom>
        </p:spPr>
      </p:pic>
      <p:grpSp>
        <p:nvGrpSpPr>
          <p:cNvPr id="7" name="Group 6"/>
          <p:cNvGrpSpPr/>
          <p:nvPr/>
        </p:nvGrpSpPr>
        <p:grpSpPr>
          <a:xfrm>
            <a:off x="2949185" y="3424482"/>
            <a:ext cx="4702802" cy="1771838"/>
            <a:chOff x="1418394" y="4501818"/>
            <a:chExt cx="6270402" cy="2362450"/>
          </a:xfrm>
        </p:grpSpPr>
        <p:sp>
          <p:nvSpPr>
            <p:cNvPr id="8" name="Rounded Rectangle 7"/>
            <p:cNvSpPr/>
            <p:nvPr/>
          </p:nvSpPr>
          <p:spPr>
            <a:xfrm>
              <a:off x="1418394" y="5143663"/>
              <a:ext cx="6270402" cy="1623719"/>
            </a:xfrm>
            <a:prstGeom prst="round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285" y="5542975"/>
              <a:ext cx="1221243" cy="81098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7390" y="5479078"/>
              <a:ext cx="962068" cy="85000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0068" y="5426021"/>
              <a:ext cx="1073615" cy="104489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5431" y="5398291"/>
              <a:ext cx="1062667" cy="1062666"/>
            </a:xfrm>
            <a:prstGeom prst="rect">
              <a:avLst/>
            </a:prstGeom>
          </p:spPr>
        </p:pic>
        <p:sp>
          <p:nvSpPr>
            <p:cNvPr id="13" name="TextBox 12"/>
            <p:cNvSpPr txBox="1"/>
            <p:nvPr/>
          </p:nvSpPr>
          <p:spPr>
            <a:xfrm>
              <a:off x="2248645" y="6371825"/>
              <a:ext cx="4479345" cy="492443"/>
            </a:xfrm>
            <a:prstGeom prst="rect">
              <a:avLst/>
            </a:prstGeom>
            <a:noFill/>
          </p:spPr>
          <p:txBody>
            <a:bodyPr wrap="none" rtlCol="0">
              <a:spAutoFit/>
            </a:bodyPr>
            <a:lstStyle/>
            <a:p>
              <a:pPr defTabSz="685800" fontAlgn="auto">
                <a:spcBef>
                  <a:spcPts val="0"/>
                </a:spcBef>
                <a:spcAft>
                  <a:spcPts val="0"/>
                </a:spcAft>
              </a:pPr>
              <a:r>
                <a:rPr lang="en-US" dirty="0" smtClean="0">
                  <a:solidFill>
                    <a:prstClr val="black"/>
                  </a:solidFill>
                  <a:latin typeface="Calibri" panose="020F0502020204030204"/>
                  <a:ea typeface=""/>
                  <a:cs typeface=""/>
                </a:rPr>
                <a:t>Data Contributors and Consumers</a:t>
              </a:r>
              <a:endParaRPr lang="en-US" dirty="0">
                <a:solidFill>
                  <a:prstClr val="black"/>
                </a:solidFill>
                <a:latin typeface="Calibri" panose="020F0502020204030204"/>
                <a:ea typeface=""/>
                <a:cs typeface=""/>
              </a:endParaRPr>
            </a:p>
          </p:txBody>
        </p:sp>
        <p:sp>
          <p:nvSpPr>
            <p:cNvPr id="14" name="TextBox 13"/>
            <p:cNvSpPr txBox="1"/>
            <p:nvPr/>
          </p:nvSpPr>
          <p:spPr>
            <a:xfrm>
              <a:off x="1861539" y="5159726"/>
              <a:ext cx="1135353"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
                  <a:cs typeface=""/>
                </a:rPr>
                <a:t>Researchers</a:t>
              </a:r>
            </a:p>
          </p:txBody>
        </p:sp>
        <p:sp>
          <p:nvSpPr>
            <p:cNvPr id="15" name="TextBox 14"/>
            <p:cNvSpPr txBox="1"/>
            <p:nvPr/>
          </p:nvSpPr>
          <p:spPr>
            <a:xfrm>
              <a:off x="6313717" y="5159726"/>
              <a:ext cx="838264"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
                  <a:cs typeface=""/>
                </a:rPr>
                <a:t>Patients</a:t>
              </a:r>
            </a:p>
          </p:txBody>
        </p:sp>
        <p:sp>
          <p:nvSpPr>
            <p:cNvPr id="16" name="TextBox 15"/>
            <p:cNvSpPr txBox="1"/>
            <p:nvPr/>
          </p:nvSpPr>
          <p:spPr>
            <a:xfrm>
              <a:off x="4867500" y="5159726"/>
              <a:ext cx="954575" cy="338555"/>
            </a:xfrm>
            <a:prstGeom prst="rect">
              <a:avLst/>
            </a:prstGeom>
            <a:noFill/>
          </p:spPr>
          <p:txBody>
            <a:bodyPr wrap="square" rtlCol="0">
              <a:spAutoFit/>
            </a:bodyPr>
            <a:lstStyle/>
            <a:p>
              <a:pPr defTabSz="685800" fontAlgn="auto">
                <a:spcBef>
                  <a:spcPts val="0"/>
                </a:spcBef>
                <a:spcAft>
                  <a:spcPts val="0"/>
                </a:spcAft>
              </a:pPr>
              <a:r>
                <a:rPr lang="en-US" sz="1050" dirty="0">
                  <a:solidFill>
                    <a:prstClr val="black"/>
                  </a:solidFill>
                  <a:latin typeface="Calibri" panose="020F0502020204030204"/>
                  <a:ea typeface=""/>
                  <a:cs typeface=""/>
                </a:rPr>
                <a:t>Clinicians</a:t>
              </a:r>
            </a:p>
          </p:txBody>
        </p:sp>
        <p:sp>
          <p:nvSpPr>
            <p:cNvPr id="17" name="TextBox 16"/>
            <p:cNvSpPr txBox="1"/>
            <p:nvPr/>
          </p:nvSpPr>
          <p:spPr>
            <a:xfrm>
              <a:off x="3378318" y="5159726"/>
              <a:ext cx="1089575" cy="338555"/>
            </a:xfrm>
            <a:prstGeom prst="rect">
              <a:avLst/>
            </a:prstGeom>
            <a:noFill/>
          </p:spPr>
          <p:txBody>
            <a:bodyPr wrap="square" rtlCol="0">
              <a:spAutoFit/>
            </a:bodyPr>
            <a:lstStyle/>
            <a:p>
              <a:pPr defTabSz="685800" fontAlgn="auto">
                <a:spcBef>
                  <a:spcPts val="0"/>
                </a:spcBef>
                <a:spcAft>
                  <a:spcPts val="0"/>
                </a:spcAft>
              </a:pPr>
              <a:r>
                <a:rPr lang="en-US" sz="1050" dirty="0">
                  <a:solidFill>
                    <a:prstClr val="black"/>
                  </a:solidFill>
                  <a:latin typeface="Calibri" panose="020F0502020204030204"/>
                  <a:ea typeface=""/>
                  <a:cs typeface=""/>
                </a:rPr>
                <a:t>Institutions</a:t>
              </a:r>
            </a:p>
          </p:txBody>
        </p:sp>
        <p:sp>
          <p:nvSpPr>
            <p:cNvPr id="18" name="Up-Down Arrow 17"/>
            <p:cNvSpPr/>
            <p:nvPr/>
          </p:nvSpPr>
          <p:spPr>
            <a:xfrm>
              <a:off x="5614914" y="4522928"/>
              <a:ext cx="179237" cy="60916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sp>
          <p:nvSpPr>
            <p:cNvPr id="19" name="Up-Down Arrow 18"/>
            <p:cNvSpPr/>
            <p:nvPr/>
          </p:nvSpPr>
          <p:spPr>
            <a:xfrm>
              <a:off x="3187002" y="4501818"/>
              <a:ext cx="179237" cy="60916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a:solidFill>
                  <a:prstClr val="white"/>
                </a:solidFill>
              </a:endParaRPr>
            </a:p>
          </p:txBody>
        </p:sp>
      </p:grpSp>
      <p:sp>
        <p:nvSpPr>
          <p:cNvPr id="20" name="TextBox 19"/>
          <p:cNvSpPr txBox="1"/>
          <p:nvPr/>
        </p:nvSpPr>
        <p:spPr>
          <a:xfrm>
            <a:off x="1259308" y="1345577"/>
            <a:ext cx="1531188" cy="2031325"/>
          </a:xfrm>
          <a:prstGeom prst="rect">
            <a:avLst/>
          </a:prstGeom>
          <a:noFill/>
        </p:spPr>
        <p:txBody>
          <a:bodyPr wrap="none" rtlCol="0">
            <a:spAutoFit/>
          </a:bodyPr>
          <a:lstStyle/>
          <a:p>
            <a:pPr algn="ctr"/>
            <a:r>
              <a:rPr lang="en-US" dirty="0" smtClean="0">
                <a:solidFill>
                  <a:srgbClr val="606060"/>
                </a:solidFill>
              </a:rPr>
              <a:t>NCI Thesaurus</a:t>
            </a:r>
          </a:p>
          <a:p>
            <a:pPr algn="ctr"/>
            <a:r>
              <a:rPr lang="en-US" dirty="0" err="1" smtClean="0">
                <a:solidFill>
                  <a:srgbClr val="606060"/>
                </a:solidFill>
              </a:rPr>
              <a:t>caDSR</a:t>
            </a:r>
            <a:endParaRPr lang="en-US" dirty="0" smtClean="0">
              <a:solidFill>
                <a:srgbClr val="606060"/>
              </a:solidFill>
            </a:endParaRPr>
          </a:p>
          <a:p>
            <a:pPr algn="ctr"/>
            <a:r>
              <a:rPr lang="en-US" dirty="0" smtClean="0">
                <a:solidFill>
                  <a:srgbClr val="606060"/>
                </a:solidFill>
              </a:rPr>
              <a:t>NLM UMLS</a:t>
            </a:r>
          </a:p>
          <a:p>
            <a:pPr algn="ctr"/>
            <a:r>
              <a:rPr lang="en-US" dirty="0" err="1" smtClean="0">
                <a:solidFill>
                  <a:srgbClr val="606060"/>
                </a:solidFill>
              </a:rPr>
              <a:t>RxNorm</a:t>
            </a:r>
            <a:endParaRPr lang="en-US" dirty="0" smtClean="0">
              <a:solidFill>
                <a:srgbClr val="606060"/>
              </a:solidFill>
            </a:endParaRPr>
          </a:p>
          <a:p>
            <a:pPr algn="ctr"/>
            <a:r>
              <a:rPr lang="en-US" dirty="0" smtClean="0">
                <a:solidFill>
                  <a:srgbClr val="606060"/>
                </a:solidFill>
              </a:rPr>
              <a:t>LOINC</a:t>
            </a:r>
          </a:p>
          <a:p>
            <a:pPr algn="ctr"/>
            <a:r>
              <a:rPr lang="en-US" dirty="0" smtClean="0">
                <a:solidFill>
                  <a:srgbClr val="606060"/>
                </a:solidFill>
              </a:rPr>
              <a:t>SNOMED</a:t>
            </a:r>
          </a:p>
          <a:p>
            <a:pPr algn="ctr"/>
            <a:endParaRPr lang="en-US" dirty="0" smtClean="0">
              <a:solidFill>
                <a:srgbClr val="606060"/>
              </a:solidFill>
            </a:endParaRPr>
          </a:p>
        </p:txBody>
      </p:sp>
    </p:spTree>
    <p:extLst>
      <p:ext uri="{BB962C8B-B14F-4D97-AF65-F5344CB8AC3E}">
        <p14:creationId xmlns:p14="http://schemas.microsoft.com/office/powerpoint/2010/main" val="500971863"/>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3128211" cy="1371600"/>
          </a:xfrm>
        </p:spPr>
        <p:txBody>
          <a:bodyPr/>
          <a:lstStyle/>
          <a:p>
            <a:r>
              <a:rPr lang="en-US" dirty="0" smtClean="0"/>
              <a:t>Cancer Data Sharing</a:t>
            </a:r>
            <a:br>
              <a:rPr lang="en-US" dirty="0" smtClean="0"/>
            </a:br>
            <a:r>
              <a:rPr lang="en-US" dirty="0" smtClean="0"/>
              <a:t>&amp; Data Commons</a:t>
            </a:r>
            <a:br>
              <a:rPr lang="en-US" dirty="0" smtClean="0"/>
            </a:br>
            <a:endParaRPr lang="en-US" dirty="0"/>
          </a:p>
        </p:txBody>
      </p:sp>
      <p:sp>
        <p:nvSpPr>
          <p:cNvPr id="3" name="Text Placeholder 2"/>
          <p:cNvSpPr>
            <a:spLocks noGrp="1"/>
          </p:cNvSpPr>
          <p:nvPr>
            <p:ph type="body" sz="quarter" idx="11"/>
          </p:nvPr>
        </p:nvSpPr>
        <p:spPr>
          <a:xfrm>
            <a:off x="3336758" y="0"/>
            <a:ext cx="5518483" cy="4690872"/>
          </a:xfrm>
        </p:spPr>
        <p:txBody>
          <a:bodyPr/>
          <a:lstStyle/>
          <a:p>
            <a:pPr marL="342892" indent="-342892">
              <a:buFont typeface="Arial" charset="0"/>
              <a:buChar char="•"/>
            </a:pPr>
            <a:r>
              <a:rPr lang="en-US" dirty="0" smtClean="0"/>
              <a:t>Support </a:t>
            </a:r>
            <a:r>
              <a:rPr lang="en-US" dirty="0"/>
              <a:t>o</a:t>
            </a:r>
            <a:r>
              <a:rPr lang="en-US" dirty="0" smtClean="0"/>
              <a:t>pen science </a:t>
            </a:r>
          </a:p>
          <a:p>
            <a:pPr marL="342892" indent="-342892">
              <a:buFont typeface="Arial" charset="0"/>
              <a:buChar char="•"/>
            </a:pPr>
            <a:r>
              <a:rPr lang="en-US" dirty="0" smtClean="0"/>
              <a:t>Support data reusability</a:t>
            </a:r>
          </a:p>
          <a:p>
            <a:pPr marL="342892" indent="-342892">
              <a:buFont typeface="Arial" charset="0"/>
              <a:buChar char="•"/>
            </a:pPr>
            <a:r>
              <a:rPr lang="en-US" dirty="0" smtClean="0"/>
              <a:t>Aligned with Cancer Moonshot</a:t>
            </a:r>
          </a:p>
          <a:p>
            <a:pPr marL="342892" indent="-342892">
              <a:buFont typeface="Arial" charset="0"/>
              <a:buChar char="•"/>
            </a:pPr>
            <a:r>
              <a:rPr lang="en-US" dirty="0" smtClean="0"/>
              <a:t>Part of Precision Medicine</a:t>
            </a:r>
          </a:p>
          <a:p>
            <a:pPr marL="342892" indent="-342892">
              <a:buFont typeface="Arial" charset="0"/>
              <a:buChar char="•"/>
            </a:pPr>
            <a:r>
              <a:rPr lang="en-US" dirty="0" smtClean="0"/>
              <a:t>Aligned with FAIR principles</a:t>
            </a:r>
          </a:p>
          <a:p>
            <a:pPr marL="342892" indent="-342892">
              <a:buFont typeface="Arial" charset="0"/>
              <a:buChar char="•"/>
            </a:pPr>
            <a:r>
              <a:rPr lang="en-US" b="1" dirty="0" smtClean="0"/>
              <a:t>Reduce Health Disparities</a:t>
            </a:r>
          </a:p>
          <a:p>
            <a:pPr marL="342892" indent="-342892">
              <a:buFont typeface="Arial" charset="0"/>
              <a:buChar char="•"/>
            </a:pPr>
            <a:r>
              <a:rPr lang="en-US" dirty="0" smtClean="0"/>
              <a:t>Improve patient access to clinical trials</a:t>
            </a:r>
          </a:p>
          <a:p>
            <a:pPr marL="342892" indent="-342892">
              <a:buFont typeface="Arial" charset="0"/>
              <a:buChar char="•"/>
            </a:pPr>
            <a:r>
              <a:rPr lang="en-US" dirty="0" smtClean="0"/>
              <a:t>Support a National </a:t>
            </a:r>
            <a:r>
              <a:rPr lang="en-US" dirty="0"/>
              <a:t>Cancer Data Ecosystem</a:t>
            </a:r>
          </a:p>
          <a:p>
            <a:pPr marL="342892" indent="-342892">
              <a:buFont typeface="Arial" charset="0"/>
              <a:buChar char="•"/>
            </a:pPr>
            <a:endParaRPr lang="en-US" dirty="0" smtClean="0"/>
          </a:p>
        </p:txBody>
      </p:sp>
      <p:sp>
        <p:nvSpPr>
          <p:cNvPr id="4" name="TextBox 3"/>
          <p:cNvSpPr txBox="1"/>
          <p:nvPr/>
        </p:nvSpPr>
        <p:spPr>
          <a:xfrm>
            <a:off x="425651" y="4106465"/>
            <a:ext cx="8206285" cy="400110"/>
          </a:xfrm>
          <a:prstGeom prst="rect">
            <a:avLst/>
          </a:prstGeom>
          <a:noFill/>
        </p:spPr>
        <p:txBody>
          <a:bodyPr wrap="none" rtlCol="0">
            <a:spAutoFit/>
          </a:bodyPr>
          <a:lstStyle/>
          <a:p>
            <a:pPr defTabSz="457189"/>
            <a:r>
              <a:rPr lang="en-US" sz="2000" i="1" dirty="0">
                <a:solidFill>
                  <a:srgbClr val="606060"/>
                </a:solidFill>
              </a:rPr>
              <a:t>Reduce the risk, improve early detection, outcomes and survivorship in cancer</a:t>
            </a:r>
          </a:p>
        </p:txBody>
      </p:sp>
    </p:spTree>
    <p:extLst>
      <p:ext uri="{BB962C8B-B14F-4D97-AF65-F5344CB8AC3E}">
        <p14:creationId xmlns:p14="http://schemas.microsoft.com/office/powerpoint/2010/main" val="142467845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conversation around data sharing</a:t>
            </a:r>
            <a:endParaRPr lang="en-US" dirty="0"/>
          </a:p>
        </p:txBody>
      </p:sp>
      <p:sp>
        <p:nvSpPr>
          <p:cNvPr id="3" name="Content Placeholder 2"/>
          <p:cNvSpPr>
            <a:spLocks noGrp="1"/>
          </p:cNvSpPr>
          <p:nvPr>
            <p:ph sz="quarter" idx="11"/>
          </p:nvPr>
        </p:nvSpPr>
        <p:spPr>
          <a:xfrm>
            <a:off x="493776" y="2078715"/>
            <a:ext cx="8165592" cy="2684309"/>
          </a:xfrm>
        </p:spPr>
        <p:txBody>
          <a:bodyPr/>
          <a:lstStyle/>
          <a:p>
            <a:r>
              <a:rPr lang="en-US" dirty="0" smtClean="0"/>
              <a:t>How do we find data, software, standards?</a:t>
            </a:r>
          </a:p>
          <a:p>
            <a:r>
              <a:rPr lang="en-US" dirty="0"/>
              <a:t>How can we make data, </a:t>
            </a:r>
            <a:r>
              <a:rPr lang="en-US" dirty="0" smtClean="0"/>
              <a:t>annotations, software</a:t>
            </a:r>
            <a:r>
              <a:rPr lang="en-US" dirty="0"/>
              <a:t>, metadata accessible?</a:t>
            </a:r>
          </a:p>
          <a:p>
            <a:r>
              <a:rPr lang="en-US" dirty="0" smtClean="0"/>
              <a:t>How do we reuse data standards?</a:t>
            </a:r>
          </a:p>
          <a:p>
            <a:r>
              <a:rPr lang="en-US" dirty="0" smtClean="0"/>
              <a:t>How do we make more data machine readable? Sustainable?</a:t>
            </a:r>
          </a:p>
          <a:p>
            <a:endParaRPr lang="en-US" dirty="0" smtClean="0"/>
          </a:p>
        </p:txBody>
      </p:sp>
      <p:sp>
        <p:nvSpPr>
          <p:cNvPr id="4" name="TextBox 3"/>
          <p:cNvSpPr txBox="1"/>
          <p:nvPr/>
        </p:nvSpPr>
        <p:spPr>
          <a:xfrm>
            <a:off x="976862" y="711791"/>
            <a:ext cx="4885953" cy="1384995"/>
          </a:xfrm>
          <a:prstGeom prst="rect">
            <a:avLst/>
          </a:prstGeom>
          <a:noFill/>
        </p:spPr>
        <p:txBody>
          <a:bodyPr wrap="none" rtlCol="0">
            <a:spAutoFit/>
          </a:bodyPr>
          <a:lstStyle/>
          <a:p>
            <a:pPr algn="ctr"/>
            <a:r>
              <a:rPr lang="en-US" sz="2800" i="1" dirty="0" smtClean="0">
                <a:solidFill>
                  <a:srgbClr val="606060"/>
                </a:solidFill>
              </a:rPr>
              <a:t>NIH Data Commons</a:t>
            </a:r>
          </a:p>
          <a:p>
            <a:pPr algn="ctr"/>
            <a:r>
              <a:rPr lang="en-US" sz="2800" i="1" dirty="0" smtClean="0">
                <a:solidFill>
                  <a:srgbClr val="606060"/>
                </a:solidFill>
              </a:rPr>
              <a:t>NCI Genomic Data Commons</a:t>
            </a:r>
          </a:p>
          <a:p>
            <a:pPr algn="ctr"/>
            <a:r>
              <a:rPr lang="en-US" sz="2800" i="1" dirty="0" smtClean="0">
                <a:solidFill>
                  <a:srgbClr val="606060"/>
                </a:solidFill>
              </a:rPr>
              <a:t>National Cancer Data Ecosystem</a:t>
            </a:r>
            <a:endParaRPr lang="en-US" sz="2800" i="1" dirty="0">
              <a:solidFill>
                <a:srgbClr val="606060"/>
              </a:solidFill>
            </a:endParaRPr>
          </a:p>
        </p:txBody>
      </p:sp>
      <p:pic>
        <p:nvPicPr>
          <p:cNvPr id="5" name="Picture 4" descr="dc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5900" y="836542"/>
            <a:ext cx="2217997" cy="1484101"/>
          </a:xfrm>
          <a:prstGeom prst="rect">
            <a:avLst/>
          </a:prstGeom>
        </p:spPr>
      </p:pic>
      <p:sp>
        <p:nvSpPr>
          <p:cNvPr id="6" name="Content Placeholder 2"/>
          <p:cNvSpPr txBox="1">
            <a:spLocks/>
          </p:cNvSpPr>
          <p:nvPr/>
        </p:nvSpPr>
        <p:spPr>
          <a:xfrm>
            <a:off x="845574" y="3743917"/>
            <a:ext cx="7248537" cy="898618"/>
          </a:xfrm>
          <a:prstGeom prst="rect">
            <a:avLst/>
          </a:prstGeom>
        </p:spPr>
        <p:txBody>
          <a:bodyPr>
            <a:normAutofit/>
          </a:bodyPr>
          <a:lst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BB0E3D"/>
              </a:buClr>
              <a:buFont typeface="Wingdings" charset="0"/>
              <a:buNone/>
            </a:pPr>
            <a:r>
              <a:rPr lang="en-US" sz="1600" i="1" dirty="0" smtClean="0"/>
              <a:t>Data Commons co-locate data, storage and computing infrastructure, and frequently used tools for analyzing and </a:t>
            </a:r>
            <a:r>
              <a:rPr lang="en-US" sz="1600" b="1" i="1" dirty="0" smtClean="0"/>
              <a:t>sharing data </a:t>
            </a:r>
            <a:r>
              <a:rPr lang="en-US" sz="1600" i="1" dirty="0" smtClean="0"/>
              <a:t>to create an </a:t>
            </a:r>
            <a:r>
              <a:rPr lang="en-US" sz="1600" b="1" i="1" dirty="0" smtClean="0"/>
              <a:t>interoperable</a:t>
            </a:r>
            <a:r>
              <a:rPr lang="en-US" sz="1600" i="1" dirty="0" smtClean="0"/>
              <a:t> resource for the research community.</a:t>
            </a:r>
            <a:endParaRPr lang="en-US" sz="1600" i="1" dirty="0"/>
          </a:p>
        </p:txBody>
      </p:sp>
      <p:sp>
        <p:nvSpPr>
          <p:cNvPr id="7" name="Content Placeholder 2"/>
          <p:cNvSpPr txBox="1">
            <a:spLocks/>
          </p:cNvSpPr>
          <p:nvPr/>
        </p:nvSpPr>
        <p:spPr>
          <a:xfrm>
            <a:off x="1425697" y="4609516"/>
            <a:ext cx="6488829" cy="383498"/>
          </a:xfrm>
          <a:prstGeom prst="rect">
            <a:avLst/>
          </a:prstGeom>
        </p:spPr>
        <p:txBody>
          <a:bodyPr vert="horz" lIns="68580" tIns="34290" rIns="68580" bIns="34290" rtlCol="0">
            <a:normAutofit fontScale="850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050" dirty="0">
                <a:solidFill>
                  <a:srgbClr val="606060"/>
                </a:solidFill>
              </a:rPr>
              <a:t>*Robert L. Grossman, Allison Heath, Mark Murphy, Maria Patterson, A Case for Data Commons Towards Data Science as a Service, to appear.   Source of image: Interior of one of Google’s Data Center, </a:t>
            </a:r>
            <a:r>
              <a:rPr lang="en-US" sz="1050" dirty="0" err="1">
                <a:solidFill>
                  <a:srgbClr val="606060"/>
                </a:solidFill>
              </a:rPr>
              <a:t>www.google.com</a:t>
            </a:r>
            <a:r>
              <a:rPr lang="en-US" sz="1050" dirty="0">
                <a:solidFill>
                  <a:srgbClr val="606060"/>
                </a:solidFill>
              </a:rPr>
              <a:t>/about/datacenters/.</a:t>
            </a:r>
          </a:p>
        </p:txBody>
      </p:sp>
    </p:spTree>
    <p:extLst>
      <p:ext uri="{BB962C8B-B14F-4D97-AF65-F5344CB8AC3E}">
        <p14:creationId xmlns:p14="http://schemas.microsoft.com/office/powerpoint/2010/main" val="214918557"/>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79" y="301838"/>
            <a:ext cx="8178276" cy="2175891"/>
          </a:xfrm>
        </p:spPr>
        <p:txBody>
          <a:bodyPr/>
          <a:lstStyle/>
          <a:p>
            <a:pPr>
              <a:spcAft>
                <a:spcPts val="1200"/>
              </a:spcAft>
            </a:pPr>
            <a:r>
              <a:rPr lang="en-US" sz="4000" dirty="0" smtClean="0"/>
              <a:t>GDC as an example of a new architecture for storing and sharing cancer data</a:t>
            </a:r>
            <a:endParaRPr lang="en-US" sz="4000" dirty="0">
              <a:solidFill>
                <a:srgbClr val="FF0000"/>
              </a:solidFill>
            </a:endParaRPr>
          </a:p>
        </p:txBody>
      </p:sp>
    </p:spTree>
    <p:extLst>
      <p:ext uri="{BB962C8B-B14F-4D97-AF65-F5344CB8AC3E}">
        <p14:creationId xmlns:p14="http://schemas.microsoft.com/office/powerpoint/2010/main" val="798635091"/>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90187" y="263932"/>
            <a:ext cx="3657917" cy="202709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4877" y="160534"/>
            <a:ext cx="2818457" cy="300045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08852" y="263932"/>
            <a:ext cx="3127646" cy="310888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90188" y="2448362"/>
            <a:ext cx="3657917" cy="225266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8535" y="2448362"/>
            <a:ext cx="3566765" cy="2220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24322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437098" y="98889"/>
            <a:ext cx="4618001" cy="3144527"/>
          </a:xfrm>
        </p:spPr>
        <p:txBody>
          <a:bodyPr/>
          <a:lstStyle/>
          <a:p>
            <a:pPr algn="l"/>
            <a:r>
              <a:rPr lang="en-US" sz="2000" i="0" spc="0" dirty="0" smtClean="0"/>
              <a:t>The Cancer Genomic Data Commons (</a:t>
            </a:r>
            <a:r>
              <a:rPr lang="en-US" sz="2000" b="1" i="0" spc="0" dirty="0" smtClean="0"/>
              <a:t>GDC</a:t>
            </a:r>
            <a:r>
              <a:rPr lang="en-US" sz="2000" i="0" spc="0" dirty="0" smtClean="0"/>
              <a:t>) is an existing effort to standardize and simplify submission of genomic data to NCI and follow the principles of </a:t>
            </a:r>
            <a:r>
              <a:rPr lang="en-US" sz="2000" b="1" i="0" spc="0" dirty="0" smtClean="0">
                <a:solidFill>
                  <a:schemeClr val="tx2"/>
                </a:solidFill>
              </a:rPr>
              <a:t>FAIR</a:t>
            </a:r>
            <a:r>
              <a:rPr lang="en-US" sz="2000" i="0" spc="0" dirty="0">
                <a:solidFill>
                  <a:schemeClr val="tx2"/>
                </a:solidFill>
              </a:rPr>
              <a:t> </a:t>
            </a:r>
            <a:r>
              <a:rPr lang="en-US" sz="2000" i="0" spc="0" dirty="0" smtClean="0">
                <a:solidFill>
                  <a:schemeClr val="tx2"/>
                </a:solidFill>
              </a:rPr>
              <a:t>– Findable, Accessible, Attributable, Interoperable, Reusable, and Provide Recognition</a:t>
            </a:r>
            <a:r>
              <a:rPr lang="en-US" sz="2000" i="0" spc="0" dirty="0" smtClean="0"/>
              <a:t>. </a:t>
            </a:r>
          </a:p>
          <a:p>
            <a:pPr algn="l"/>
            <a:r>
              <a:rPr lang="en-US" sz="2000" i="0" spc="0" dirty="0" smtClean="0"/>
              <a:t>The GDC is part of the NIH Big Data to Knowledge (</a:t>
            </a:r>
            <a:r>
              <a:rPr lang="en-US" sz="2000" b="1" i="0" spc="0" dirty="0" smtClean="0"/>
              <a:t>BD2K</a:t>
            </a:r>
            <a:r>
              <a:rPr lang="en-US" sz="2000" i="0" spc="0" dirty="0" smtClean="0"/>
              <a:t>) initiative and an example of the </a:t>
            </a:r>
            <a:r>
              <a:rPr lang="en-US" sz="2000" b="1" i="0" spc="0" dirty="0" smtClean="0"/>
              <a:t>NIH Commons</a:t>
            </a:r>
            <a:endParaRPr lang="en-US" sz="2000" b="1" i="0" spc="0" dirty="0"/>
          </a:p>
        </p:txBody>
      </p:sp>
      <p:sp>
        <p:nvSpPr>
          <p:cNvPr id="6" name="TextBox 5"/>
          <p:cNvSpPr txBox="1"/>
          <p:nvPr/>
        </p:nvSpPr>
        <p:spPr>
          <a:xfrm>
            <a:off x="315687" y="2061362"/>
            <a:ext cx="3685975" cy="523220"/>
          </a:xfrm>
          <a:prstGeom prst="rect">
            <a:avLst/>
          </a:prstGeom>
          <a:noFill/>
        </p:spPr>
        <p:txBody>
          <a:bodyPr wrap="none" rtlCol="0">
            <a:spAutoFit/>
          </a:bodyPr>
          <a:lstStyle/>
          <a:p>
            <a:r>
              <a:rPr lang="en-US" sz="2800" b="1" dirty="0" smtClean="0">
                <a:solidFill>
                  <a:srgbClr val="FFFFFF"/>
                </a:solidFill>
                <a:latin typeface="Arial Narrow" panose="020B0606020202030204" pitchFamily="34" charset="0"/>
              </a:rPr>
              <a:t>Genomic Data Commons</a:t>
            </a:r>
          </a:p>
        </p:txBody>
      </p:sp>
      <p:sp>
        <p:nvSpPr>
          <p:cNvPr id="4" name="Subtitle 2"/>
          <p:cNvSpPr txBox="1">
            <a:spLocks/>
          </p:cNvSpPr>
          <p:nvPr/>
        </p:nvSpPr>
        <p:spPr bwMode="auto">
          <a:xfrm>
            <a:off x="4001662" y="3334086"/>
            <a:ext cx="4977238" cy="143522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r" defTabSz="457200" rtl="0" eaLnBrk="1" fontAlgn="base" hangingPunct="1">
              <a:spcBef>
                <a:spcPct val="0"/>
              </a:spcBef>
              <a:spcAft>
                <a:spcPts val="1000"/>
              </a:spcAft>
              <a:buClr>
                <a:schemeClr val="accent1"/>
              </a:buClr>
              <a:buFont typeface="Wingdings" charset="0"/>
              <a:buNone/>
              <a:defRPr sz="1400" b="0" i="1" kern="1200" spc="100">
                <a:solidFill>
                  <a:schemeClr val="accent3"/>
                </a:solidFill>
                <a:latin typeface="+mn-lt"/>
                <a:ea typeface="ＭＳ Ｐゴシック" charset="0"/>
                <a:cs typeface="SapientCentroSlab-Light"/>
              </a:defRPr>
            </a:lvl1pPr>
            <a:lvl2pPr marL="457200" indent="0" algn="ctr" defTabSz="457200" rtl="0" eaLnBrk="1" fontAlgn="base" hangingPunct="1">
              <a:spcBef>
                <a:spcPct val="0"/>
              </a:spcBef>
              <a:spcAft>
                <a:spcPts val="1000"/>
              </a:spcAft>
              <a:buClr>
                <a:schemeClr val="accent1"/>
              </a:buClr>
              <a:buFont typeface="Wingdings" charset="0"/>
              <a:buNone/>
              <a:defRPr sz="1900" kern="1200">
                <a:solidFill>
                  <a:schemeClr val="tx1">
                    <a:tint val="75000"/>
                  </a:schemeClr>
                </a:solidFill>
                <a:latin typeface="+mn-lt"/>
                <a:ea typeface="ＭＳ Ｐゴシック" charset="0"/>
                <a:cs typeface="SapientCentroSlab-Light"/>
              </a:defRPr>
            </a:lvl2pPr>
            <a:lvl3pPr marL="914400" indent="0" algn="ctr" defTabSz="457200" rtl="0" eaLnBrk="1" fontAlgn="base" hangingPunct="1">
              <a:spcBef>
                <a:spcPct val="0"/>
              </a:spcBef>
              <a:spcAft>
                <a:spcPts val="1000"/>
              </a:spcAft>
              <a:buClr>
                <a:schemeClr val="accent1"/>
              </a:buClr>
              <a:buFont typeface="Wingdings" charset="0"/>
              <a:buNone/>
              <a:defRPr sz="1800" kern="1200">
                <a:solidFill>
                  <a:schemeClr val="tx1">
                    <a:tint val="75000"/>
                  </a:schemeClr>
                </a:solidFill>
                <a:latin typeface="+mn-lt"/>
                <a:ea typeface="ＭＳ Ｐゴシック" charset="0"/>
                <a:cs typeface="SapientCentroSlab-Light"/>
              </a:defRPr>
            </a:lvl3pPr>
            <a:lvl4pPr marL="1371600" indent="0" algn="ctr" defTabSz="457200" rtl="0" eaLnBrk="1" fontAlgn="base" hangingPunct="1">
              <a:spcBef>
                <a:spcPct val="0"/>
              </a:spcBef>
              <a:spcAft>
                <a:spcPts val="1000"/>
              </a:spcAft>
              <a:buClr>
                <a:schemeClr val="accent1"/>
              </a:buClr>
              <a:buFont typeface="Wingdings" charset="0"/>
              <a:buNone/>
              <a:defRPr sz="1700" kern="1200">
                <a:solidFill>
                  <a:schemeClr val="tx1">
                    <a:tint val="75000"/>
                  </a:schemeClr>
                </a:solidFill>
                <a:latin typeface="+mn-lt"/>
                <a:ea typeface="ＭＳ Ｐゴシック" charset="0"/>
                <a:cs typeface="SapientCentroSlab-Light"/>
              </a:defRPr>
            </a:lvl4pPr>
            <a:lvl5pPr marL="1828800" indent="0" algn="ctr" defTabSz="457200" rtl="0" eaLnBrk="1" fontAlgn="base" hangingPunct="1">
              <a:spcBef>
                <a:spcPct val="0"/>
              </a:spcBef>
              <a:spcAft>
                <a:spcPts val="1000"/>
              </a:spcAft>
              <a:buClr>
                <a:schemeClr val="accent1"/>
              </a:buClr>
              <a:buFont typeface="Wingdings" charset="0"/>
              <a:buNone/>
              <a:defRPr sz="1600" kern="1200">
                <a:solidFill>
                  <a:schemeClr val="tx1">
                    <a:tint val="75000"/>
                  </a:schemeClr>
                </a:solidFill>
                <a:latin typeface="+mn-lt"/>
                <a:ea typeface="ＭＳ Ｐゴシック" charset="0"/>
                <a:cs typeface="SapientCentroSlab-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
                <a:srgbClr val="BB0E3D"/>
              </a:buClr>
            </a:pPr>
            <a:r>
              <a:rPr lang="en-US" dirty="0" err="1" smtClean="0">
                <a:solidFill>
                  <a:srgbClr val="123E57"/>
                </a:solidFill>
              </a:rPr>
              <a:t>Microattribution</a:t>
            </a:r>
            <a:r>
              <a:rPr lang="en-US" dirty="0" smtClean="0">
                <a:solidFill>
                  <a:srgbClr val="123E57"/>
                </a:solidFill>
              </a:rPr>
              <a:t>, </a:t>
            </a:r>
            <a:r>
              <a:rPr lang="en-US" dirty="0" err="1" smtClean="0">
                <a:solidFill>
                  <a:srgbClr val="123E57"/>
                </a:solidFill>
              </a:rPr>
              <a:t>nanopublications</a:t>
            </a:r>
            <a:r>
              <a:rPr lang="en-US" dirty="0" smtClean="0">
                <a:solidFill>
                  <a:srgbClr val="123E57"/>
                </a:solidFill>
              </a:rPr>
              <a:t>, tracking the use of data, annotation of data, use of algorithms, supports the data /software /metadata life cycle to provide credit and analyze impact of data, software, analytics, algorithm, curation and knowledge sharing</a:t>
            </a:r>
            <a:endParaRPr lang="en-US" dirty="0">
              <a:solidFill>
                <a:srgbClr val="123E57"/>
              </a:solidFill>
            </a:endParaRPr>
          </a:p>
        </p:txBody>
      </p:sp>
      <p:sp>
        <p:nvSpPr>
          <p:cNvPr id="7" name="TextBox 6"/>
          <p:cNvSpPr txBox="1"/>
          <p:nvPr/>
        </p:nvSpPr>
        <p:spPr>
          <a:xfrm>
            <a:off x="3530600" y="4423711"/>
            <a:ext cx="5448299" cy="646331"/>
          </a:xfrm>
          <a:prstGeom prst="rect">
            <a:avLst/>
          </a:prstGeom>
          <a:noFill/>
        </p:spPr>
        <p:txBody>
          <a:bodyPr wrap="square" rtlCol="0">
            <a:spAutoFit/>
          </a:bodyPr>
          <a:lstStyle/>
          <a:p>
            <a:r>
              <a:rPr lang="en-US" dirty="0" smtClean="0">
                <a:solidFill>
                  <a:srgbClr val="606060"/>
                </a:solidFill>
              </a:rPr>
              <a:t>Force11 white paper</a:t>
            </a:r>
          </a:p>
          <a:p>
            <a:r>
              <a:rPr lang="en-US" dirty="0" smtClean="0">
                <a:solidFill>
                  <a:srgbClr val="606060"/>
                </a:solidFill>
                <a:hlinkClick r:id="rId3"/>
              </a:rPr>
              <a:t>https</a:t>
            </a:r>
            <a:r>
              <a:rPr lang="en-US" dirty="0">
                <a:solidFill>
                  <a:srgbClr val="606060"/>
                </a:solidFill>
                <a:hlinkClick r:id="rId3"/>
              </a:rPr>
              <a:t>://</a:t>
            </a:r>
            <a:r>
              <a:rPr lang="en-US" dirty="0" smtClean="0">
                <a:solidFill>
                  <a:srgbClr val="606060"/>
                </a:solidFill>
                <a:hlinkClick r:id="rId3"/>
              </a:rPr>
              <a:t>www.force11.org/group/fairgroup/fairprinciples</a:t>
            </a:r>
            <a:r>
              <a:rPr lang="en-US" dirty="0" smtClean="0">
                <a:solidFill>
                  <a:srgbClr val="606060"/>
                </a:solidFill>
              </a:rPr>
              <a:t> </a:t>
            </a:r>
            <a:endParaRPr lang="en-US" dirty="0">
              <a:solidFill>
                <a:srgbClr val="60606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162" y="3059797"/>
            <a:ext cx="1447023" cy="1085267"/>
          </a:xfrm>
          <a:prstGeom prst="rect">
            <a:avLst/>
          </a:prstGeom>
        </p:spPr>
      </p:pic>
    </p:spTree>
    <p:extLst>
      <p:ext uri="{BB962C8B-B14F-4D97-AF65-F5344CB8AC3E}">
        <p14:creationId xmlns:p14="http://schemas.microsoft.com/office/powerpoint/2010/main" val="1109080980"/>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99542"/>
            <a:ext cx="8229600" cy="346249"/>
          </a:xfrm>
        </p:spPr>
        <p:txBody>
          <a:bodyPr>
            <a:noAutofit/>
          </a:bodyPr>
          <a:lstStyle/>
          <a:p>
            <a:r>
              <a:rPr lang="en-US" dirty="0">
                <a:solidFill>
                  <a:schemeClr val="accent1">
                    <a:lumMod val="50000"/>
                  </a:schemeClr>
                </a:solidFill>
                <a:cs typeface="SapientSansBold"/>
              </a:rPr>
              <a:t>NCI Genomic Data Commons</a:t>
            </a:r>
          </a:p>
        </p:txBody>
      </p:sp>
      <p:sp>
        <p:nvSpPr>
          <p:cNvPr id="3" name="Content Placeholder 2"/>
          <p:cNvSpPr>
            <a:spLocks noGrp="1"/>
          </p:cNvSpPr>
          <p:nvPr>
            <p:ph idx="1"/>
          </p:nvPr>
        </p:nvSpPr>
        <p:spPr>
          <a:xfrm>
            <a:off x="223286" y="658630"/>
            <a:ext cx="8523767" cy="4214639"/>
          </a:xfrm>
        </p:spPr>
        <p:txBody>
          <a:bodyPr>
            <a:noAutofit/>
          </a:bodyPr>
          <a:lstStyle/>
          <a:p>
            <a:r>
              <a:rPr lang="en-US" sz="1700" b="1" dirty="0">
                <a:solidFill>
                  <a:schemeClr val="tx2"/>
                </a:solidFill>
              </a:rPr>
              <a:t>The GDC went live on June 6, 2016 with approximately 4.1 PB of data</a:t>
            </a:r>
          </a:p>
          <a:p>
            <a:r>
              <a:rPr lang="en-US" sz="1700" dirty="0"/>
              <a:t>This includes: </a:t>
            </a:r>
          </a:p>
          <a:p>
            <a:pPr lvl="1"/>
            <a:r>
              <a:rPr lang="en-US" sz="1700" dirty="0"/>
              <a:t>2.6 PB of legacy data</a:t>
            </a:r>
          </a:p>
          <a:p>
            <a:pPr lvl="1"/>
            <a:r>
              <a:rPr lang="en-US" sz="1700" dirty="0"/>
              <a:t>1.5 PB of “harmonized” data</a:t>
            </a:r>
          </a:p>
          <a:p>
            <a:pPr>
              <a:lnSpc>
                <a:spcPct val="120000"/>
              </a:lnSpc>
            </a:pPr>
            <a:r>
              <a:rPr lang="en-US" sz="1700" dirty="0"/>
              <a:t>577,878 files about 14,194 cases (patients), in 42 cancer types, across 29 primary sites </a:t>
            </a:r>
          </a:p>
          <a:p>
            <a:pPr>
              <a:lnSpc>
                <a:spcPct val="120000"/>
              </a:lnSpc>
            </a:pPr>
            <a:r>
              <a:rPr lang="en-US" sz="1700" dirty="0"/>
              <a:t>10 major data types, ranging from Raw Sequencing Data, Raw Microarray Data, to Copy Number Variation, Simple Nucleotide Variation and Gene Expression  </a:t>
            </a:r>
          </a:p>
          <a:p>
            <a:pPr>
              <a:lnSpc>
                <a:spcPct val="120000"/>
              </a:lnSpc>
            </a:pPr>
            <a:r>
              <a:rPr lang="en-US" sz="1700" dirty="0"/>
              <a:t>Data are derived from 17 different experimental strategies, with the major ones being RNA-</a:t>
            </a:r>
            <a:r>
              <a:rPr lang="en-US" sz="1700" dirty="0" err="1"/>
              <a:t>Seq</a:t>
            </a:r>
            <a:r>
              <a:rPr lang="en-US" sz="1700" dirty="0"/>
              <a:t>, WXS, WGS, miRNA-</a:t>
            </a:r>
            <a:r>
              <a:rPr lang="en-US" sz="1700" dirty="0" err="1"/>
              <a:t>Seq</a:t>
            </a:r>
            <a:r>
              <a:rPr lang="en-US" sz="1700" dirty="0"/>
              <a:t>, Genotyping Array and Expression Array  </a:t>
            </a:r>
          </a:p>
          <a:p>
            <a:pPr>
              <a:lnSpc>
                <a:spcPct val="120000"/>
              </a:lnSpc>
            </a:pPr>
            <a:r>
              <a:rPr lang="en-US" sz="1700" b="1" dirty="0">
                <a:solidFill>
                  <a:schemeClr val="tx2"/>
                </a:solidFill>
              </a:rPr>
              <a:t>Foundation Medicine announced the release of 18,000 genomic profiles to the GDC at the Cancer Moonshot Summit</a:t>
            </a:r>
          </a:p>
        </p:txBody>
      </p:sp>
    </p:spTree>
    <p:extLst>
      <p:ext uri="{BB962C8B-B14F-4D97-AF65-F5344CB8AC3E}">
        <p14:creationId xmlns:p14="http://schemas.microsoft.com/office/powerpoint/2010/main" val="1265384403"/>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2045" y="1053503"/>
            <a:ext cx="2577633" cy="3483606"/>
            <a:chOff x="3380320" y="1005598"/>
            <a:chExt cx="3436844" cy="4644808"/>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8143"/>
            <a:stretch/>
          </p:blipFill>
          <p:spPr bwMode="auto">
            <a:xfrm>
              <a:off x="3380320" y="1389614"/>
              <a:ext cx="3436844" cy="426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4"/>
            <p:cNvSpPr txBox="1">
              <a:spLocks/>
            </p:cNvSpPr>
            <p:nvPr/>
          </p:nvSpPr>
          <p:spPr>
            <a:xfrm>
              <a:off x="4050787" y="1005598"/>
              <a:ext cx="2579854" cy="500405"/>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schemeClr val="accent1">
                      <a:lumMod val="50000"/>
                    </a:schemeClr>
                  </a:solidFill>
                </a:rPr>
                <a:t>Data Submission</a:t>
              </a:r>
            </a:p>
            <a:p>
              <a:endParaRPr lang="en-US" sz="2100" dirty="0">
                <a:solidFill>
                  <a:schemeClr val="accent1">
                    <a:lumMod val="50000"/>
                  </a:schemeClr>
                </a:solidFill>
              </a:endParaRPr>
            </a:p>
          </p:txBody>
        </p:sp>
      </p:grpSp>
      <p:grpSp>
        <p:nvGrpSpPr>
          <p:cNvPr id="8" name="Group 7"/>
          <p:cNvGrpSpPr/>
          <p:nvPr/>
        </p:nvGrpSpPr>
        <p:grpSpPr>
          <a:xfrm>
            <a:off x="3682135" y="1167190"/>
            <a:ext cx="4857050" cy="3186102"/>
            <a:chOff x="5829800" y="1188389"/>
            <a:chExt cx="5533479" cy="359439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800" y="1575682"/>
              <a:ext cx="5533479" cy="3207102"/>
            </a:xfrm>
            <a:prstGeom prst="rect">
              <a:avLst/>
            </a:prstGeom>
          </p:spPr>
        </p:pic>
        <p:sp>
          <p:nvSpPr>
            <p:cNvPr id="7" name="Rectangle 6"/>
            <p:cNvSpPr/>
            <p:nvPr/>
          </p:nvSpPr>
          <p:spPr>
            <a:xfrm>
              <a:off x="7049160" y="1188389"/>
              <a:ext cx="2696420" cy="468743"/>
            </a:xfrm>
            <a:prstGeom prst="rect">
              <a:avLst/>
            </a:prstGeom>
          </p:spPr>
          <p:txBody>
            <a:bodyPr wrap="none">
              <a:spAutoFit/>
            </a:bodyPr>
            <a:lstStyle/>
            <a:p>
              <a:r>
                <a:rPr lang="en-US" sz="2100" dirty="0">
                  <a:solidFill>
                    <a:schemeClr val="accent1">
                      <a:lumMod val="50000"/>
                    </a:schemeClr>
                  </a:solidFill>
                </a:rPr>
                <a:t>Data Harmonization</a:t>
              </a:r>
            </a:p>
          </p:txBody>
        </p:sp>
      </p:grpSp>
      <p:sp>
        <p:nvSpPr>
          <p:cNvPr id="20" name="Title 1"/>
          <p:cNvSpPr txBox="1">
            <a:spLocks/>
          </p:cNvSpPr>
          <p:nvPr/>
        </p:nvSpPr>
        <p:spPr>
          <a:xfrm>
            <a:off x="483060" y="354528"/>
            <a:ext cx="8165592" cy="3173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chemeClr val="accent1">
                    <a:lumMod val="50000"/>
                  </a:schemeClr>
                </a:solidFill>
                <a:cs typeface="SapientSansBold"/>
              </a:rPr>
              <a:t>GDC</a:t>
            </a:r>
            <a:r>
              <a:rPr lang="en-US" sz="3000" dirty="0">
                <a:solidFill>
                  <a:srgbClr val="123E57"/>
                </a:solidFill>
                <a:cs typeface="SapientSansBold"/>
              </a:rPr>
              <a:t>: </a:t>
            </a:r>
            <a:r>
              <a:rPr lang="en-US" sz="3300" dirty="0">
                <a:solidFill>
                  <a:schemeClr val="accent1">
                    <a:lumMod val="50000"/>
                  </a:schemeClr>
                </a:solidFill>
                <a:cs typeface="SapientSansBold"/>
              </a:rPr>
              <a:t>Data</a:t>
            </a:r>
            <a:r>
              <a:rPr lang="en-US" sz="3000" dirty="0">
                <a:solidFill>
                  <a:srgbClr val="123E57"/>
                </a:solidFill>
                <a:cs typeface="SapientSansBold"/>
              </a:rPr>
              <a:t> </a:t>
            </a:r>
            <a:r>
              <a:rPr lang="en-US" sz="3300" dirty="0">
                <a:solidFill>
                  <a:schemeClr val="accent1">
                    <a:lumMod val="50000"/>
                  </a:schemeClr>
                </a:solidFill>
                <a:cs typeface="SapientSansBold"/>
              </a:rPr>
              <a:t>Submission</a:t>
            </a:r>
            <a:r>
              <a:rPr lang="en-US" sz="3000" dirty="0">
                <a:solidFill>
                  <a:srgbClr val="123E57"/>
                </a:solidFill>
                <a:cs typeface="SapientSansBold"/>
              </a:rPr>
              <a:t> &amp; Harmonization</a:t>
            </a:r>
          </a:p>
        </p:txBody>
      </p:sp>
      <p:sp>
        <p:nvSpPr>
          <p:cNvPr id="21" name="Rectangle 20"/>
          <p:cNvSpPr/>
          <p:nvPr/>
        </p:nvSpPr>
        <p:spPr>
          <a:xfrm>
            <a:off x="6110660" y="4617302"/>
            <a:ext cx="2369367" cy="369332"/>
          </a:xfrm>
          <a:prstGeom prst="rect">
            <a:avLst/>
          </a:prstGeom>
        </p:spPr>
        <p:txBody>
          <a:bodyPr wrap="none">
            <a:spAutoFit/>
          </a:bodyPr>
          <a:lstStyle/>
          <a:p>
            <a:r>
              <a:rPr lang="en-US" dirty="0">
                <a:solidFill>
                  <a:schemeClr val="accent1">
                    <a:lumMod val="50000"/>
                  </a:schemeClr>
                </a:solidFill>
              </a:rPr>
              <a:t>https://gdc.cancer.gov/</a:t>
            </a:r>
          </a:p>
        </p:txBody>
      </p:sp>
    </p:spTree>
    <p:extLst>
      <p:ext uri="{BB962C8B-B14F-4D97-AF65-F5344CB8AC3E}">
        <p14:creationId xmlns:p14="http://schemas.microsoft.com/office/powerpoint/2010/main" val="7851049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67956"/>
            <a:ext cx="6858000" cy="692497"/>
          </a:xfrm>
          <a:prstGeom prst="rect">
            <a:avLst/>
          </a:prstGeom>
          <a:noFill/>
        </p:spPr>
        <p:txBody>
          <a:bodyPr wrap="square" rtlCol="0">
            <a:spAutoFit/>
          </a:bodyPr>
          <a:lstStyle/>
          <a:p>
            <a:pPr algn="ctr" defTabSz="685800" eaLnBrk="0" hangingPunct="0"/>
            <a:r>
              <a:rPr lang="en-US" sz="1950" dirty="0">
                <a:solidFill>
                  <a:srgbClr val="000000"/>
                </a:solidFill>
                <a:latin typeface="Helvetica"/>
                <a:cs typeface="Helvetica"/>
              </a:rPr>
              <a:t>Development of the NCI Genomic Data Commons (GDC)</a:t>
            </a:r>
          </a:p>
          <a:p>
            <a:pPr algn="ctr" defTabSz="685800" eaLnBrk="0" hangingPunct="0"/>
            <a:r>
              <a:rPr lang="en-US" sz="1950" dirty="0">
                <a:solidFill>
                  <a:srgbClr val="000000"/>
                </a:solidFill>
                <a:latin typeface="Helvetica"/>
                <a:cs typeface="Helvetica"/>
              </a:rPr>
              <a:t>To Foster the Molecular Diagnosis and Treatment of Cancer </a:t>
            </a:r>
          </a:p>
        </p:txBody>
      </p:sp>
      <p:pic>
        <p:nvPicPr>
          <p:cNvPr id="2" name="Picture 1"/>
          <p:cNvPicPr>
            <a:picLocks noChangeAspect="1"/>
          </p:cNvPicPr>
          <p:nvPr/>
        </p:nvPicPr>
        <p:blipFill>
          <a:blip r:embed="rId3"/>
          <a:stretch>
            <a:fillRect/>
          </a:stretch>
        </p:blipFill>
        <p:spPr>
          <a:xfrm>
            <a:off x="2314576" y="854391"/>
            <a:ext cx="4505325" cy="4219575"/>
          </a:xfrm>
          <a:prstGeom prst="rect">
            <a:avLst/>
          </a:prstGeom>
        </p:spPr>
      </p:pic>
      <p:sp>
        <p:nvSpPr>
          <p:cNvPr id="3" name="Rectangle 2"/>
          <p:cNvSpPr/>
          <p:nvPr/>
        </p:nvSpPr>
        <p:spPr>
          <a:xfrm>
            <a:off x="3695706" y="1403355"/>
            <a:ext cx="1816100" cy="17970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a:solidFill>
                <a:srgbClr val="FFFFFF"/>
              </a:solidFill>
            </a:endParaRPr>
          </a:p>
        </p:txBody>
      </p:sp>
      <p:pic>
        <p:nvPicPr>
          <p:cNvPr id="5" name="Picture 4" descr="cloud_computer_server (1).jpg"/>
          <p:cNvPicPr>
            <a:picLocks noChangeAspect="1"/>
          </p:cNvPicPr>
          <p:nvPr/>
        </p:nvPicPr>
        <p:blipFill rotWithShape="1">
          <a:blip r:embed="rId4">
            <a:extLst>
              <a:ext uri="{28A0092B-C50C-407E-A947-70E740481C1C}">
                <a14:useLocalDpi xmlns:a14="http://schemas.microsoft.com/office/drawing/2010/main" val="0"/>
              </a:ext>
            </a:extLst>
          </a:blip>
          <a:srcRect t="14733" b="21900"/>
          <a:stretch/>
        </p:blipFill>
        <p:spPr>
          <a:xfrm>
            <a:off x="3511550" y="1416050"/>
            <a:ext cx="2190752" cy="863600"/>
          </a:xfrm>
          <a:prstGeom prst="rect">
            <a:avLst/>
          </a:prstGeom>
        </p:spPr>
      </p:pic>
      <p:sp>
        <p:nvSpPr>
          <p:cNvPr id="6" name="TextBox 5"/>
          <p:cNvSpPr txBox="1"/>
          <p:nvPr/>
        </p:nvSpPr>
        <p:spPr>
          <a:xfrm>
            <a:off x="4148180" y="1429564"/>
            <a:ext cx="954107" cy="507831"/>
          </a:xfrm>
          <a:prstGeom prst="rect">
            <a:avLst/>
          </a:prstGeom>
          <a:noFill/>
        </p:spPr>
        <p:txBody>
          <a:bodyPr wrap="none" rtlCol="0">
            <a:spAutoFit/>
          </a:bodyPr>
          <a:lstStyle/>
          <a:p>
            <a:pPr defTabSz="685800"/>
            <a:r>
              <a:rPr lang="en-US" sz="2700" b="1" dirty="0">
                <a:solidFill>
                  <a:prstClr val="white"/>
                </a:solidFill>
                <a:latin typeface="Helvetica"/>
                <a:cs typeface="Helvetica"/>
              </a:rPr>
              <a:t>GDC</a:t>
            </a:r>
          </a:p>
        </p:txBody>
      </p:sp>
      <p:sp>
        <p:nvSpPr>
          <p:cNvPr id="8" name="TextBox 7"/>
          <p:cNvSpPr txBox="1"/>
          <p:nvPr/>
        </p:nvSpPr>
        <p:spPr>
          <a:xfrm>
            <a:off x="3060702" y="2226958"/>
            <a:ext cx="3067050" cy="1015663"/>
          </a:xfrm>
          <a:prstGeom prst="rect">
            <a:avLst/>
          </a:prstGeom>
          <a:noFill/>
        </p:spPr>
        <p:txBody>
          <a:bodyPr wrap="square" rtlCol="0">
            <a:spAutoFit/>
          </a:bodyPr>
          <a:lstStyle/>
          <a:p>
            <a:pPr algn="ctr" defTabSz="685800" eaLnBrk="0" hangingPunct="0"/>
            <a:r>
              <a:rPr lang="en-US" sz="1500" dirty="0">
                <a:solidFill>
                  <a:srgbClr val="FFC000"/>
                </a:solidFill>
                <a:latin typeface="Helvetica"/>
                <a:cs typeface="Helvetica"/>
              </a:rPr>
              <a:t>Bob Grossman PI</a:t>
            </a:r>
          </a:p>
          <a:p>
            <a:pPr algn="ctr" defTabSz="685800" eaLnBrk="0" hangingPunct="0"/>
            <a:r>
              <a:rPr lang="en-US" sz="1500" dirty="0">
                <a:solidFill>
                  <a:srgbClr val="FFC000"/>
                </a:solidFill>
                <a:latin typeface="Helvetica"/>
                <a:cs typeface="Helvetica"/>
              </a:rPr>
              <a:t>Univ. of Chicago</a:t>
            </a:r>
          </a:p>
          <a:p>
            <a:pPr algn="ctr" defTabSz="685800" eaLnBrk="0" hangingPunct="0"/>
            <a:r>
              <a:rPr lang="en-US" sz="1500" dirty="0">
                <a:solidFill>
                  <a:srgbClr val="FFC000"/>
                </a:solidFill>
                <a:latin typeface="Helvetica"/>
                <a:cs typeface="Helvetica"/>
              </a:rPr>
              <a:t>Ontario Inst. Cancer Res.</a:t>
            </a:r>
          </a:p>
          <a:p>
            <a:pPr algn="ctr" defTabSz="685800" eaLnBrk="0" hangingPunct="0"/>
            <a:r>
              <a:rPr lang="en-US" sz="1500" dirty="0" err="1">
                <a:solidFill>
                  <a:srgbClr val="FFC000"/>
                </a:solidFill>
                <a:latin typeface="Helvetica"/>
                <a:cs typeface="Helvetica"/>
              </a:rPr>
              <a:t>Leidos</a:t>
            </a:r>
            <a:endParaRPr lang="en-US" sz="1500" dirty="0">
              <a:solidFill>
                <a:srgbClr val="FFC000"/>
              </a:solidFill>
              <a:latin typeface="Helvetica"/>
              <a:cs typeface="Helvetica"/>
            </a:endParaRPr>
          </a:p>
        </p:txBody>
      </p:sp>
      <p:sp>
        <p:nvSpPr>
          <p:cNvPr id="7" name="TextBox 6"/>
          <p:cNvSpPr txBox="1"/>
          <p:nvPr/>
        </p:nvSpPr>
        <p:spPr>
          <a:xfrm>
            <a:off x="410658" y="3608381"/>
            <a:ext cx="1903918" cy="646331"/>
          </a:xfrm>
          <a:prstGeom prst="rect">
            <a:avLst/>
          </a:prstGeom>
          <a:noFill/>
        </p:spPr>
        <p:txBody>
          <a:bodyPr wrap="none" rtlCol="0">
            <a:spAutoFit/>
          </a:bodyPr>
          <a:lstStyle/>
          <a:p>
            <a:pPr algn="ctr"/>
            <a:r>
              <a:rPr lang="en-US" sz="1200" dirty="0" smtClean="0"/>
              <a:t>Institute of Medicine</a:t>
            </a:r>
          </a:p>
          <a:p>
            <a:pPr algn="ctr"/>
            <a:r>
              <a:rPr lang="en-US" sz="1200" i="1" dirty="0" smtClean="0"/>
              <a:t>Towards Precision Medicine</a:t>
            </a:r>
          </a:p>
          <a:p>
            <a:pPr algn="ctr"/>
            <a:r>
              <a:rPr lang="en-US" sz="1200" i="1" dirty="0" smtClean="0"/>
              <a:t>2011</a:t>
            </a:r>
            <a:endParaRPr lang="en-US" sz="1200" i="1" dirty="0"/>
          </a:p>
        </p:txBody>
      </p:sp>
    </p:spTree>
    <p:extLst>
      <p:ext uri="{BB962C8B-B14F-4D97-AF65-F5344CB8AC3E}">
        <p14:creationId xmlns:p14="http://schemas.microsoft.com/office/powerpoint/2010/main" val="4953087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93776" y="1069975"/>
            <a:ext cx="8060289" cy="3020244"/>
          </a:xfrm>
        </p:spPr>
        <p:txBody>
          <a:bodyPr/>
          <a:lstStyle/>
          <a:p>
            <a:pPr marL="0" indent="0" algn="ctr">
              <a:buNone/>
            </a:pPr>
            <a:r>
              <a:rPr lang="en-US" sz="4400" dirty="0" smtClean="0"/>
              <a:t>In </a:t>
            </a:r>
            <a:r>
              <a:rPr lang="en-US" sz="4400" dirty="0" smtClean="0">
                <a:solidFill>
                  <a:srgbClr val="FF0000"/>
                </a:solidFill>
              </a:rPr>
              <a:t>2016</a:t>
            </a:r>
            <a:r>
              <a:rPr lang="en-US" sz="4400" dirty="0" smtClean="0"/>
              <a:t> there were an estimated</a:t>
            </a:r>
          </a:p>
          <a:p>
            <a:pPr marL="0" indent="0" algn="ctr">
              <a:buNone/>
            </a:pPr>
            <a:r>
              <a:rPr lang="en-US" sz="5400" b="1" dirty="0" smtClean="0">
                <a:solidFill>
                  <a:srgbClr val="FF0000"/>
                </a:solidFill>
              </a:rPr>
              <a:t>15,500,000 </a:t>
            </a:r>
          </a:p>
          <a:p>
            <a:pPr marL="0" indent="0" algn="ctr">
              <a:buNone/>
            </a:pPr>
            <a:r>
              <a:rPr lang="en-US" sz="4400" dirty="0" smtClean="0"/>
              <a:t>cancer survivors in the U. S. </a:t>
            </a:r>
            <a:endParaRPr lang="en-US" sz="4400" dirty="0"/>
          </a:p>
        </p:txBody>
      </p:sp>
    </p:spTree>
    <p:extLst>
      <p:ext uri="{BB962C8B-B14F-4D97-AF65-F5344CB8AC3E}">
        <p14:creationId xmlns:p14="http://schemas.microsoft.com/office/powerpoint/2010/main" val="403562810"/>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cision_oncolog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762" y="184150"/>
            <a:ext cx="6286501" cy="4777632"/>
          </a:xfrm>
          <a:prstGeom prst="rect">
            <a:avLst/>
          </a:prstGeom>
        </p:spPr>
      </p:pic>
    </p:spTree>
    <p:extLst>
      <p:ext uri="{BB962C8B-B14F-4D97-AF65-F5344CB8AC3E}">
        <p14:creationId xmlns:p14="http://schemas.microsoft.com/office/powerpoint/2010/main" val="1813556457"/>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ng_tail_distribution_cancer_mutation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15981"/>
            <a:ext cx="6591300" cy="4785541"/>
          </a:xfrm>
          <a:prstGeom prst="rect">
            <a:avLst/>
          </a:prstGeom>
        </p:spPr>
      </p:pic>
      <p:sp>
        <p:nvSpPr>
          <p:cNvPr id="9" name="Rectangle 8"/>
          <p:cNvSpPr/>
          <p:nvPr/>
        </p:nvSpPr>
        <p:spPr>
          <a:xfrm>
            <a:off x="914400" y="4222750"/>
            <a:ext cx="7162800" cy="914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141091290"/>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z_power_calculation.jp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312333" y="747603"/>
            <a:ext cx="6400800" cy="4086225"/>
          </a:xfrm>
          <a:prstGeom prst="rect">
            <a:avLst/>
          </a:prstGeom>
        </p:spPr>
      </p:pic>
      <p:sp>
        <p:nvSpPr>
          <p:cNvPr id="6" name="Rectangle 5"/>
          <p:cNvSpPr/>
          <p:nvPr/>
        </p:nvSpPr>
        <p:spPr>
          <a:xfrm>
            <a:off x="-32609" y="60008"/>
            <a:ext cx="9144000" cy="461665"/>
          </a:xfrm>
          <a:prstGeom prst="rect">
            <a:avLst/>
          </a:prstGeom>
        </p:spPr>
        <p:txBody>
          <a:bodyPr wrap="square">
            <a:spAutoFit/>
          </a:bodyPr>
          <a:lstStyle/>
          <a:p>
            <a:pPr algn="ctr" defTabSz="914400" fontAlgn="auto">
              <a:spcBef>
                <a:spcPts val="0"/>
              </a:spcBef>
              <a:spcAft>
                <a:spcPts val="0"/>
              </a:spcAft>
              <a:defRPr/>
            </a:pPr>
            <a:r>
              <a:rPr lang="en-US" sz="2400" dirty="0">
                <a:solidFill>
                  <a:prstClr val="black"/>
                </a:solidFill>
                <a:latin typeface="Helvetica"/>
                <a:cs typeface="Helvetica"/>
              </a:rPr>
              <a:t>Discovery of Cancer Drivers With 2% Prevalence</a:t>
            </a:r>
          </a:p>
        </p:txBody>
      </p:sp>
      <p:grpSp>
        <p:nvGrpSpPr>
          <p:cNvPr id="3" name="Group 2"/>
          <p:cNvGrpSpPr/>
          <p:nvPr/>
        </p:nvGrpSpPr>
        <p:grpSpPr>
          <a:xfrm>
            <a:off x="4114800" y="1504950"/>
            <a:ext cx="3598333" cy="1727776"/>
            <a:chOff x="4114800" y="1504950"/>
            <a:chExt cx="3598333" cy="1727776"/>
          </a:xfrm>
        </p:grpSpPr>
        <p:cxnSp>
          <p:nvCxnSpPr>
            <p:cNvPr id="16" name="Straight Arrow Connector 15"/>
            <p:cNvCxnSpPr/>
            <p:nvPr/>
          </p:nvCxnSpPr>
          <p:spPr>
            <a:xfrm flipH="1" flipV="1">
              <a:off x="6684433" y="1504950"/>
              <a:ext cx="21167" cy="11430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400800" y="2647950"/>
              <a:ext cx="1312333" cy="584776"/>
            </a:xfrm>
            <a:prstGeom prst="rect">
              <a:avLst/>
            </a:prstGeom>
            <a:solidFill>
              <a:schemeClr val="tx1"/>
            </a:solidFill>
            <a:ln>
              <a:solidFill>
                <a:schemeClr val="bg2"/>
              </a:solidFill>
            </a:ln>
          </p:spPr>
          <p:txBody>
            <a:bodyPr wrap="square" rtlCol="0">
              <a:spAutoFit/>
            </a:bodyPr>
            <a:lstStyle/>
            <a:p>
              <a:pPr algn="ctr" defTabSz="914400" eaLnBrk="0" hangingPunct="0"/>
              <a:r>
                <a:rPr lang="en-US" sz="1600" dirty="0" smtClean="0">
                  <a:solidFill>
                    <a:srgbClr val="000000"/>
                  </a:solidFill>
                  <a:latin typeface="Helvetica"/>
                  <a:cs typeface="Helvetica"/>
                </a:rPr>
                <a:t>Lung </a:t>
              </a:r>
              <a:r>
                <a:rPr lang="en-US" sz="1600" dirty="0" err="1" smtClean="0">
                  <a:solidFill>
                    <a:srgbClr val="000000"/>
                  </a:solidFill>
                  <a:latin typeface="Helvetica"/>
                  <a:cs typeface="Helvetica"/>
                </a:rPr>
                <a:t>adeno</a:t>
              </a:r>
              <a:r>
                <a:rPr lang="en-US" sz="1600" dirty="0" smtClean="0">
                  <a:solidFill>
                    <a:srgbClr val="000000"/>
                  </a:solidFill>
                  <a:latin typeface="Helvetica"/>
                  <a:cs typeface="Helvetica"/>
                </a:rPr>
                <a:t>.</a:t>
              </a:r>
            </a:p>
            <a:p>
              <a:pPr algn="ctr" defTabSz="914400" eaLnBrk="0" hangingPunct="0"/>
              <a:r>
                <a:rPr lang="en-US" sz="1600" dirty="0" smtClean="0">
                  <a:solidFill>
                    <a:srgbClr val="000000"/>
                  </a:solidFill>
                  <a:latin typeface="Helvetica"/>
                  <a:cs typeface="Helvetica"/>
                </a:rPr>
                <a:t>+ 2,900</a:t>
              </a:r>
            </a:p>
          </p:txBody>
        </p:sp>
        <p:cxnSp>
          <p:nvCxnSpPr>
            <p:cNvPr id="18" name="Straight Arrow Connector 17"/>
            <p:cNvCxnSpPr/>
            <p:nvPr/>
          </p:nvCxnSpPr>
          <p:spPr>
            <a:xfrm flipV="1">
              <a:off x="5715000" y="1809750"/>
              <a:ext cx="0" cy="8255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181600" y="2647950"/>
              <a:ext cx="1106328" cy="584776"/>
            </a:xfrm>
            <a:prstGeom prst="rect">
              <a:avLst/>
            </a:prstGeom>
            <a:solidFill>
              <a:schemeClr val="tx1"/>
            </a:solidFill>
            <a:ln>
              <a:solidFill>
                <a:schemeClr val="bg2"/>
              </a:solidFill>
            </a:ln>
          </p:spPr>
          <p:txBody>
            <a:bodyPr wrap="square" rtlCol="0">
              <a:spAutoFit/>
            </a:bodyPr>
            <a:lstStyle/>
            <a:p>
              <a:pPr algn="ctr" defTabSz="914400" eaLnBrk="0" hangingPunct="0"/>
              <a:r>
                <a:rPr lang="en-US" sz="1600" dirty="0" smtClean="0">
                  <a:solidFill>
                    <a:srgbClr val="000000"/>
                  </a:solidFill>
                  <a:latin typeface="Helvetica"/>
                  <a:cs typeface="Helvetica"/>
                </a:rPr>
                <a:t>Colorectal</a:t>
              </a:r>
            </a:p>
            <a:p>
              <a:pPr algn="ctr" defTabSz="914400" eaLnBrk="0" hangingPunct="0"/>
              <a:r>
                <a:rPr lang="en-US" sz="1600" dirty="0" smtClean="0">
                  <a:solidFill>
                    <a:srgbClr val="000000"/>
                  </a:solidFill>
                  <a:latin typeface="Helvetica"/>
                  <a:cs typeface="Helvetica"/>
                </a:rPr>
                <a:t>+ 1,200</a:t>
              </a:r>
            </a:p>
          </p:txBody>
        </p:sp>
        <p:cxnSp>
          <p:nvCxnSpPr>
            <p:cNvPr id="20" name="Straight Arrow Connector 19"/>
            <p:cNvCxnSpPr/>
            <p:nvPr/>
          </p:nvCxnSpPr>
          <p:spPr>
            <a:xfrm flipV="1">
              <a:off x="5029200" y="2038350"/>
              <a:ext cx="0" cy="6096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114800" y="2647950"/>
              <a:ext cx="969730" cy="584776"/>
            </a:xfrm>
            <a:prstGeom prst="rect">
              <a:avLst/>
            </a:prstGeom>
            <a:solidFill>
              <a:schemeClr val="tx1"/>
            </a:solidFill>
            <a:ln>
              <a:solidFill>
                <a:schemeClr val="bg2"/>
              </a:solidFill>
            </a:ln>
          </p:spPr>
          <p:txBody>
            <a:bodyPr wrap="square" rtlCol="0">
              <a:spAutoFit/>
            </a:bodyPr>
            <a:lstStyle/>
            <a:p>
              <a:pPr algn="ctr" defTabSz="914400" eaLnBrk="0" hangingPunct="0"/>
              <a:r>
                <a:rPr lang="en-US" sz="1600" dirty="0" smtClean="0">
                  <a:solidFill>
                    <a:srgbClr val="000000"/>
                  </a:solidFill>
                  <a:latin typeface="Helvetica"/>
                  <a:cs typeface="Helvetica"/>
                </a:rPr>
                <a:t>Ovarian</a:t>
              </a:r>
            </a:p>
            <a:p>
              <a:pPr algn="ctr" defTabSz="914400" eaLnBrk="0" hangingPunct="0"/>
              <a:r>
                <a:rPr lang="en-US" sz="1600" dirty="0" smtClean="0">
                  <a:solidFill>
                    <a:srgbClr val="000000"/>
                  </a:solidFill>
                  <a:latin typeface="Helvetica"/>
                  <a:cs typeface="Helvetica"/>
                </a:rPr>
                <a:t>+ 500</a:t>
              </a:r>
            </a:p>
          </p:txBody>
        </p:sp>
      </p:grpSp>
      <p:sp>
        <p:nvSpPr>
          <p:cNvPr id="22" name="TextBox 21"/>
          <p:cNvSpPr txBox="1"/>
          <p:nvPr/>
        </p:nvSpPr>
        <p:spPr>
          <a:xfrm>
            <a:off x="6347643" y="4823996"/>
            <a:ext cx="2762495" cy="338554"/>
          </a:xfrm>
          <a:prstGeom prst="rect">
            <a:avLst/>
          </a:prstGeom>
          <a:noFill/>
        </p:spPr>
        <p:txBody>
          <a:bodyPr wrap="none" rtlCol="0">
            <a:spAutoFit/>
          </a:bodyPr>
          <a:lstStyle/>
          <a:p>
            <a:pPr defTabSz="914400" eaLnBrk="0" hangingPunct="0"/>
            <a:r>
              <a:rPr lang="en-US" sz="1600" dirty="0" smtClean="0">
                <a:solidFill>
                  <a:srgbClr val="000000"/>
                </a:solidFill>
                <a:latin typeface="Arial" charset="0"/>
              </a:rPr>
              <a:t>Lawrence et al, Nature 2014</a:t>
            </a:r>
            <a:endParaRPr lang="en-US" sz="1600" dirty="0">
              <a:solidFill>
                <a:srgbClr val="000000"/>
              </a:solidFill>
              <a:latin typeface="Arial" charset="0"/>
            </a:endParaRPr>
          </a:p>
        </p:txBody>
      </p:sp>
      <p:sp>
        <p:nvSpPr>
          <p:cNvPr id="23" name="TextBox 22"/>
          <p:cNvSpPr txBox="1"/>
          <p:nvPr/>
        </p:nvSpPr>
        <p:spPr>
          <a:xfrm>
            <a:off x="778045" y="352396"/>
            <a:ext cx="7520381" cy="461665"/>
          </a:xfrm>
          <a:prstGeom prst="rect">
            <a:avLst/>
          </a:prstGeom>
          <a:noFill/>
        </p:spPr>
        <p:txBody>
          <a:bodyPr wrap="square">
            <a:spAutoFit/>
          </a:bodyPr>
          <a:lstStyle/>
          <a:p>
            <a:pPr algn="ctr" defTabSz="914400" fontAlgn="auto">
              <a:spcBef>
                <a:spcPts val="0"/>
              </a:spcBef>
              <a:spcAft>
                <a:spcPts val="0"/>
              </a:spcAft>
              <a:defRPr/>
            </a:pPr>
            <a:r>
              <a:rPr lang="en-US" sz="2400" dirty="0" smtClean="0">
                <a:solidFill>
                  <a:prstClr val="black"/>
                </a:solidFill>
                <a:latin typeface="Helvetica"/>
                <a:cs typeface="Helvetica"/>
              </a:rPr>
              <a:t>Power Calculation for Cancer Driver Discovery</a:t>
            </a:r>
            <a:endParaRPr lang="en-US" sz="2400" dirty="0">
              <a:solidFill>
                <a:prstClr val="black"/>
              </a:solidFill>
              <a:latin typeface="Helvetica"/>
              <a:cs typeface="Helvetica"/>
            </a:endParaRPr>
          </a:p>
        </p:txBody>
      </p:sp>
      <p:sp>
        <p:nvSpPr>
          <p:cNvPr id="14" name="TextBox 13"/>
          <p:cNvSpPr txBox="1"/>
          <p:nvPr/>
        </p:nvSpPr>
        <p:spPr>
          <a:xfrm>
            <a:off x="3200400" y="1047750"/>
            <a:ext cx="4343400" cy="584776"/>
          </a:xfrm>
          <a:prstGeom prst="rect">
            <a:avLst/>
          </a:prstGeom>
          <a:solidFill>
            <a:schemeClr val="tx1"/>
          </a:solidFill>
          <a:ln>
            <a:solidFill>
              <a:schemeClr val="bg2"/>
            </a:solidFill>
          </a:ln>
        </p:spPr>
        <p:txBody>
          <a:bodyPr wrap="square" rtlCol="0">
            <a:spAutoFit/>
          </a:bodyPr>
          <a:lstStyle/>
          <a:p>
            <a:pPr algn="ctr" defTabSz="914400" eaLnBrk="0" hangingPunct="0"/>
            <a:r>
              <a:rPr lang="en-US" sz="1600" dirty="0" smtClean="0">
                <a:solidFill>
                  <a:srgbClr val="000000"/>
                </a:solidFill>
                <a:latin typeface="Helvetica"/>
                <a:cs typeface="Helvetica"/>
              </a:rPr>
              <a:t>Need to </a:t>
            </a:r>
            <a:r>
              <a:rPr lang="en-US" sz="1600" dirty="0" err="1" smtClean="0">
                <a:solidFill>
                  <a:srgbClr val="000000"/>
                </a:solidFill>
                <a:latin typeface="Helvetica"/>
                <a:cs typeface="Helvetica"/>
              </a:rPr>
              <a:t>resequence</a:t>
            </a:r>
            <a:r>
              <a:rPr lang="en-US" sz="1600" dirty="0" smtClean="0">
                <a:solidFill>
                  <a:srgbClr val="000000"/>
                </a:solidFill>
                <a:latin typeface="Helvetica"/>
                <a:cs typeface="Helvetica"/>
              </a:rPr>
              <a:t> &gt;100,000 tumors to identify all cancer drivers at &gt;2% prevalence</a:t>
            </a:r>
          </a:p>
        </p:txBody>
      </p:sp>
    </p:spTree>
    <p:extLst>
      <p:ext uri="{BB962C8B-B14F-4D97-AF65-F5344CB8AC3E}">
        <p14:creationId xmlns:p14="http://schemas.microsoft.com/office/powerpoint/2010/main" val="1386665204"/>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858208" y="1843088"/>
            <a:ext cx="3895827" cy="751673"/>
          </a:xfrm>
        </p:spPr>
        <p:txBody>
          <a:bodyPr/>
          <a:lstStyle/>
          <a:p>
            <a:pPr algn="ctr"/>
            <a:r>
              <a:rPr lang="en-US" dirty="0">
                <a:latin typeface="Calibri" charset="0"/>
                <a:ea typeface="Calibri" charset="0"/>
                <a:cs typeface="Calibri" charset="0"/>
              </a:rPr>
              <a:t>The NCI Cancer Genomics </a:t>
            </a:r>
            <a:br>
              <a:rPr lang="en-US" dirty="0">
                <a:latin typeface="Calibri" charset="0"/>
                <a:ea typeface="Calibri" charset="0"/>
                <a:cs typeface="Calibri" charset="0"/>
              </a:rPr>
            </a:br>
            <a:r>
              <a:rPr lang="en-US" dirty="0">
                <a:latin typeface="Calibri" charset="0"/>
                <a:ea typeface="Calibri" charset="0"/>
                <a:cs typeface="Calibri" charset="0"/>
              </a:rPr>
              <a:t>Cloud Pilots</a:t>
            </a:r>
          </a:p>
        </p:txBody>
      </p:sp>
      <p:sp>
        <p:nvSpPr>
          <p:cNvPr id="5" name="Subtitle 2"/>
          <p:cNvSpPr>
            <a:spLocks noGrp="1"/>
          </p:cNvSpPr>
          <p:nvPr>
            <p:ph type="subTitle" idx="1"/>
          </p:nvPr>
        </p:nvSpPr>
        <p:spPr>
          <a:xfrm>
            <a:off x="5016161" y="3110927"/>
            <a:ext cx="3349398" cy="1012781"/>
          </a:xfrm>
        </p:spPr>
        <p:txBody>
          <a:bodyPr/>
          <a:lstStyle/>
          <a:p>
            <a:r>
              <a:rPr lang="en-US" dirty="0"/>
              <a:t>Understanding how to meet the research community’s need to analyze large-scale cancer genomic and clinical data</a:t>
            </a:r>
          </a:p>
        </p:txBody>
      </p:sp>
    </p:spTree>
    <p:extLst>
      <p:ext uri="{BB962C8B-B14F-4D97-AF65-F5344CB8AC3E}">
        <p14:creationId xmlns:p14="http://schemas.microsoft.com/office/powerpoint/2010/main" val="1690282399"/>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6285310" cy="746522"/>
          </a:xfrm>
        </p:spPr>
        <p:txBody>
          <a:bodyPr>
            <a:noAutofit/>
          </a:bodyPr>
          <a:lstStyle/>
          <a:p>
            <a:r>
              <a:rPr lang="en-US" dirty="0">
                <a:solidFill>
                  <a:schemeClr val="accent1">
                    <a:lumMod val="50000"/>
                  </a:schemeClr>
                </a:solidFill>
                <a:cs typeface="SapientSansBold"/>
              </a:rPr>
              <a:t/>
            </a:r>
            <a:br>
              <a:rPr lang="en-US" dirty="0">
                <a:solidFill>
                  <a:schemeClr val="accent1">
                    <a:lumMod val="50000"/>
                  </a:schemeClr>
                </a:solidFill>
                <a:cs typeface="SapientSansBold"/>
              </a:rPr>
            </a:br>
            <a:r>
              <a:rPr lang="en-US" dirty="0">
                <a:solidFill>
                  <a:schemeClr val="accent1">
                    <a:lumMod val="50000"/>
                  </a:schemeClr>
                </a:solidFill>
                <a:cs typeface="SapientSansBold"/>
              </a:rPr>
              <a:t>NCI Cancer Genomics Cloud Pilots</a:t>
            </a:r>
          </a:p>
        </p:txBody>
      </p:sp>
      <p:pic>
        <p:nvPicPr>
          <p:cNvPr id="3" name="Picture 2"/>
          <p:cNvPicPr>
            <a:picLocks noChangeAspect="1"/>
          </p:cNvPicPr>
          <p:nvPr/>
        </p:nvPicPr>
        <p:blipFill>
          <a:blip r:embed="rId3"/>
          <a:stretch>
            <a:fillRect/>
          </a:stretch>
        </p:blipFill>
        <p:spPr>
          <a:xfrm>
            <a:off x="1" y="2689254"/>
            <a:ext cx="6618323" cy="2115694"/>
          </a:xfrm>
          <a:prstGeom prst="rect">
            <a:avLst/>
          </a:prstGeom>
        </p:spPr>
      </p:pic>
      <p:sp>
        <p:nvSpPr>
          <p:cNvPr id="4" name="Rectangle 3"/>
          <p:cNvSpPr/>
          <p:nvPr/>
        </p:nvSpPr>
        <p:spPr>
          <a:xfrm>
            <a:off x="6783248" y="2365131"/>
            <a:ext cx="2148006" cy="1938992"/>
          </a:xfrm>
          <a:prstGeom prst="rect">
            <a:avLst/>
          </a:prstGeom>
          <a:ln>
            <a:solidFill>
              <a:schemeClr val="tx1"/>
            </a:solidFill>
          </a:ln>
        </p:spPr>
        <p:txBody>
          <a:bodyPr wrap="square">
            <a:spAutoFit/>
          </a:bodyPr>
          <a:lstStyle/>
          <a:p>
            <a:pPr algn="ctr" defTabSz="685783" fontAlgn="auto">
              <a:spcBef>
                <a:spcPts val="0"/>
              </a:spcBef>
              <a:spcAft>
                <a:spcPts val="0"/>
              </a:spcAft>
            </a:pPr>
            <a:r>
              <a:rPr lang="en-US" sz="1500" b="1">
                <a:solidFill>
                  <a:prstClr val="black"/>
                </a:solidFill>
                <a:ea typeface=""/>
                <a:cs typeface=""/>
              </a:rPr>
              <a:t>Democratize </a:t>
            </a:r>
            <a:r>
              <a:rPr lang="en-US" sz="1500" b="1" dirty="0">
                <a:solidFill>
                  <a:prstClr val="black"/>
                </a:solidFill>
                <a:ea typeface=""/>
                <a:cs typeface=""/>
              </a:rPr>
              <a:t>access to NCI-generated genomic and related data, and to create a cost-effective way to provide scalable computational capacity to the cancer research community. </a:t>
            </a:r>
            <a:endParaRPr lang="en-US" sz="1500" dirty="0">
              <a:solidFill>
                <a:prstClr val="black"/>
              </a:solidFill>
              <a:latin typeface="Calibri" panose="020F0502020204030204"/>
              <a:ea typeface=""/>
              <a:cs typeface=""/>
            </a:endParaRPr>
          </a:p>
        </p:txBody>
      </p:sp>
      <p:pic>
        <p:nvPicPr>
          <p:cNvPr id="5" name="Picture 4"/>
          <p:cNvPicPr>
            <a:picLocks noChangeAspect="1"/>
          </p:cNvPicPr>
          <p:nvPr/>
        </p:nvPicPr>
        <p:blipFill>
          <a:blip r:embed="rId4"/>
          <a:stretch>
            <a:fillRect/>
          </a:stretch>
        </p:blipFill>
        <p:spPr>
          <a:xfrm>
            <a:off x="7240420" y="4448792"/>
            <a:ext cx="1078706" cy="421481"/>
          </a:xfrm>
          <a:prstGeom prst="rect">
            <a:avLst/>
          </a:prstGeom>
        </p:spPr>
      </p:pic>
      <p:sp>
        <p:nvSpPr>
          <p:cNvPr id="7" name="Rectangle 6"/>
          <p:cNvSpPr/>
          <p:nvPr/>
        </p:nvSpPr>
        <p:spPr>
          <a:xfrm>
            <a:off x="191303" y="875350"/>
            <a:ext cx="8047091" cy="1708160"/>
          </a:xfrm>
          <a:prstGeom prst="rect">
            <a:avLst/>
          </a:prstGeom>
        </p:spPr>
        <p:txBody>
          <a:bodyPr wrap="square">
            <a:spAutoFit/>
          </a:bodyPr>
          <a:lstStyle/>
          <a:p>
            <a:pPr defTabSz="685783" fontAlgn="auto">
              <a:spcBef>
                <a:spcPts val="0"/>
              </a:spcBef>
              <a:spcAft>
                <a:spcPts val="0"/>
              </a:spcAft>
            </a:pPr>
            <a:r>
              <a:rPr lang="en-US" sz="1500" dirty="0">
                <a:solidFill>
                  <a:srgbClr val="000000"/>
                </a:solidFill>
                <a:latin typeface="Calibri" panose="020F0502020204030204"/>
                <a:ea typeface=""/>
                <a:cs typeface=""/>
              </a:rPr>
              <a:t>Cloud Pilots provide:</a:t>
            </a:r>
          </a:p>
          <a:p>
            <a:pPr marL="214308" indent="-214308" defTabSz="685783"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a:ea typeface=""/>
                <a:cs typeface=""/>
              </a:rPr>
              <a:t>Access to large genomic data sets without need to download</a:t>
            </a:r>
          </a:p>
          <a:p>
            <a:pPr marL="214308" indent="-214308" defTabSz="685783"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a:ea typeface=""/>
                <a:cs typeface=""/>
              </a:rPr>
              <a:t>Access to popular pipelines and visualization tools</a:t>
            </a:r>
          </a:p>
          <a:p>
            <a:pPr marL="214308" indent="-214308" defTabSz="685783"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a:ea typeface=""/>
                <a:cs typeface=""/>
              </a:rPr>
              <a:t>Ability for researchers to bring their own tools and pipelines to the data</a:t>
            </a:r>
          </a:p>
          <a:p>
            <a:pPr marL="214308" indent="-214308" defTabSz="685783"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a:ea typeface=""/>
                <a:cs typeface=""/>
              </a:rPr>
              <a:t>Ability for researchers to bring their own data and analyze in combination with existing genomic data</a:t>
            </a:r>
          </a:p>
          <a:p>
            <a:pPr marL="214308" indent="-214308" defTabSz="685783"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a:ea typeface=""/>
                <a:cs typeface=""/>
              </a:rPr>
              <a:t>Workspaces, for researchers to save and share their data and results of analyses</a:t>
            </a:r>
          </a:p>
        </p:txBody>
      </p:sp>
    </p:spTree>
    <p:extLst>
      <p:ext uri="{BB962C8B-B14F-4D97-AF65-F5344CB8AC3E}">
        <p14:creationId xmlns:p14="http://schemas.microsoft.com/office/powerpoint/2010/main" val="218581175"/>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1"/>
            <p:extLst>
              <p:ext uri="{D42A27DB-BD31-4B8C-83A1-F6EECF244321}">
                <p14:modId xmlns:p14="http://schemas.microsoft.com/office/powerpoint/2010/main" val="643836201"/>
              </p:ext>
            </p:extLst>
          </p:nvPr>
        </p:nvGraphicFramePr>
        <p:xfrm>
          <a:off x="306467" y="825199"/>
          <a:ext cx="8531069" cy="2845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
          <p:cNvSpPr txBox="1">
            <a:spLocks/>
          </p:cNvSpPr>
          <p:nvPr/>
        </p:nvSpPr>
        <p:spPr>
          <a:xfrm>
            <a:off x="483060" y="354527"/>
            <a:ext cx="8165592" cy="31739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1800" kern="1200" baseline="0">
                <a:solidFill>
                  <a:srgbClr val="123E57"/>
                </a:solidFill>
                <a:latin typeface="+mj-lt"/>
                <a:ea typeface="+mj-ea"/>
                <a:cs typeface="SapientSansBold"/>
              </a:defRPr>
            </a:lvl1pPr>
          </a:lstStyle>
          <a:p>
            <a:pPr fontAlgn="auto">
              <a:spcAft>
                <a:spcPts val="0"/>
              </a:spcAft>
            </a:pPr>
            <a:r>
              <a:rPr lang="en-US" sz="3300" dirty="0">
                <a:solidFill>
                  <a:srgbClr val="4472C4">
                    <a:lumMod val="50000"/>
                  </a:srgbClr>
                </a:solidFill>
              </a:rPr>
              <a:t>Three NCI Genomics Cloud Pilots</a:t>
            </a:r>
          </a:p>
        </p:txBody>
      </p:sp>
      <p:graphicFrame>
        <p:nvGraphicFramePr>
          <p:cNvPr id="6" name="Content Placeholder 3"/>
          <p:cNvGraphicFramePr>
            <a:graphicFrameLocks/>
          </p:cNvGraphicFramePr>
          <p:nvPr>
            <p:extLst/>
          </p:nvPr>
        </p:nvGraphicFramePr>
        <p:xfrm>
          <a:off x="405259" y="3575206"/>
          <a:ext cx="8701598" cy="23648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4" name="Group 23"/>
          <p:cNvGrpSpPr/>
          <p:nvPr/>
        </p:nvGrpSpPr>
        <p:grpSpPr>
          <a:xfrm>
            <a:off x="6770241" y="3725237"/>
            <a:ext cx="892537" cy="424409"/>
            <a:chOff x="8890943" y="5333117"/>
            <a:chExt cx="1190049" cy="565878"/>
          </a:xfrm>
        </p:grpSpPr>
        <p:cxnSp>
          <p:nvCxnSpPr>
            <p:cNvPr id="15" name="Straight Arrow Connector 14"/>
            <p:cNvCxnSpPr/>
            <p:nvPr/>
          </p:nvCxnSpPr>
          <p:spPr>
            <a:xfrm>
              <a:off x="9481649" y="5607298"/>
              <a:ext cx="8637" cy="291697"/>
            </a:xfrm>
            <a:prstGeom prst="straightConnector1">
              <a:avLst/>
            </a:prstGeom>
            <a:ln w="381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890943" y="5333117"/>
              <a:ext cx="1190049" cy="330945"/>
            </a:xfrm>
            <a:prstGeom prst="rect">
              <a:avLst/>
            </a:prstGeom>
            <a:noFill/>
            <a:ln w="38100">
              <a:noFill/>
            </a:ln>
          </p:spPr>
          <p:txBody>
            <a:bodyPr wrap="square" rtlCol="0">
              <a:spAutoFit/>
            </a:bodyPr>
            <a:lstStyle/>
            <a:p>
              <a:pPr defTabSz="685783" fontAlgn="auto">
                <a:spcBef>
                  <a:spcPts val="0"/>
                </a:spcBef>
                <a:spcAft>
                  <a:spcPts val="0"/>
                </a:spcAft>
              </a:pPr>
              <a:r>
                <a:rPr lang="en-US" sz="1013" b="1" dirty="0">
                  <a:solidFill>
                    <a:prstClr val="black"/>
                  </a:solidFill>
                  <a:latin typeface="Calibri" panose="020F0502020204030204"/>
                  <a:ea typeface=""/>
                  <a:cs typeface=""/>
                </a:rPr>
                <a:t>Sept 2016</a:t>
              </a:r>
            </a:p>
          </p:txBody>
        </p:sp>
      </p:grpSp>
      <p:grpSp>
        <p:nvGrpSpPr>
          <p:cNvPr id="23" name="Group 22"/>
          <p:cNvGrpSpPr/>
          <p:nvPr/>
        </p:nvGrpSpPr>
        <p:grpSpPr>
          <a:xfrm>
            <a:off x="5142775" y="3705811"/>
            <a:ext cx="806521" cy="443834"/>
            <a:chOff x="6759785" y="5333117"/>
            <a:chExt cx="1075361" cy="591779"/>
          </a:xfrm>
        </p:grpSpPr>
        <p:sp>
          <p:nvSpPr>
            <p:cNvPr id="14" name="TextBox 13"/>
            <p:cNvSpPr txBox="1"/>
            <p:nvPr/>
          </p:nvSpPr>
          <p:spPr>
            <a:xfrm>
              <a:off x="6759785" y="5333117"/>
              <a:ext cx="1075361" cy="330946"/>
            </a:xfrm>
            <a:prstGeom prst="rect">
              <a:avLst/>
            </a:prstGeom>
            <a:noFill/>
          </p:spPr>
          <p:txBody>
            <a:bodyPr wrap="square" rtlCol="0">
              <a:spAutoFit/>
            </a:bodyPr>
            <a:lstStyle/>
            <a:p>
              <a:pPr defTabSz="685783" fontAlgn="auto">
                <a:spcBef>
                  <a:spcPts val="0"/>
                </a:spcBef>
                <a:spcAft>
                  <a:spcPts val="0"/>
                </a:spcAft>
              </a:pPr>
              <a:r>
                <a:rPr lang="en-US" sz="1013" b="1" dirty="0">
                  <a:solidFill>
                    <a:prstClr val="black"/>
                  </a:solidFill>
                  <a:latin typeface="Calibri" panose="020F0502020204030204"/>
                  <a:ea typeface=""/>
                  <a:cs typeface=""/>
                </a:rPr>
                <a:t>Jan 2016</a:t>
              </a:r>
            </a:p>
          </p:txBody>
        </p:sp>
        <p:cxnSp>
          <p:nvCxnSpPr>
            <p:cNvPr id="18" name="Straight Arrow Connector 17"/>
            <p:cNvCxnSpPr/>
            <p:nvPr/>
          </p:nvCxnSpPr>
          <p:spPr>
            <a:xfrm>
              <a:off x="7293147" y="5633199"/>
              <a:ext cx="8637" cy="291697"/>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401473" y="3708955"/>
            <a:ext cx="909303" cy="443834"/>
            <a:chOff x="4624278" y="5333117"/>
            <a:chExt cx="1212404" cy="591778"/>
          </a:xfrm>
        </p:grpSpPr>
        <p:sp>
          <p:nvSpPr>
            <p:cNvPr id="12" name="TextBox 11"/>
            <p:cNvSpPr txBox="1"/>
            <p:nvPr/>
          </p:nvSpPr>
          <p:spPr>
            <a:xfrm>
              <a:off x="4624278" y="5333117"/>
              <a:ext cx="1212404" cy="330945"/>
            </a:xfrm>
            <a:prstGeom prst="rect">
              <a:avLst/>
            </a:prstGeom>
            <a:noFill/>
          </p:spPr>
          <p:txBody>
            <a:bodyPr wrap="square" rtlCol="0">
              <a:spAutoFit/>
            </a:bodyPr>
            <a:lstStyle/>
            <a:p>
              <a:pPr defTabSz="685783" fontAlgn="auto">
                <a:spcBef>
                  <a:spcPts val="0"/>
                </a:spcBef>
                <a:spcAft>
                  <a:spcPts val="0"/>
                </a:spcAft>
              </a:pPr>
              <a:r>
                <a:rPr lang="en-US" sz="1013" b="1" dirty="0">
                  <a:solidFill>
                    <a:prstClr val="black"/>
                  </a:solidFill>
                  <a:latin typeface="Calibri" panose="020F0502020204030204"/>
                  <a:ea typeface=""/>
                  <a:cs typeface=""/>
                </a:rPr>
                <a:t>April 2015</a:t>
              </a:r>
            </a:p>
          </p:txBody>
        </p:sp>
        <p:cxnSp>
          <p:nvCxnSpPr>
            <p:cNvPr id="19" name="Straight Arrow Connector 18"/>
            <p:cNvCxnSpPr/>
            <p:nvPr/>
          </p:nvCxnSpPr>
          <p:spPr>
            <a:xfrm>
              <a:off x="5226162" y="5633198"/>
              <a:ext cx="8637" cy="291697"/>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718041" y="3708955"/>
            <a:ext cx="892537" cy="443834"/>
            <a:chOff x="2465501" y="5333117"/>
            <a:chExt cx="1190049" cy="591778"/>
          </a:xfrm>
        </p:grpSpPr>
        <p:sp>
          <p:nvSpPr>
            <p:cNvPr id="10" name="TextBox 9"/>
            <p:cNvSpPr txBox="1"/>
            <p:nvPr/>
          </p:nvSpPr>
          <p:spPr>
            <a:xfrm>
              <a:off x="2465501" y="5333117"/>
              <a:ext cx="1190049" cy="330945"/>
            </a:xfrm>
            <a:prstGeom prst="rect">
              <a:avLst/>
            </a:prstGeom>
            <a:noFill/>
          </p:spPr>
          <p:txBody>
            <a:bodyPr wrap="square" rtlCol="0">
              <a:spAutoFit/>
            </a:bodyPr>
            <a:lstStyle/>
            <a:p>
              <a:pPr defTabSz="685783" fontAlgn="auto">
                <a:spcBef>
                  <a:spcPts val="0"/>
                </a:spcBef>
                <a:spcAft>
                  <a:spcPts val="0"/>
                </a:spcAft>
              </a:pPr>
              <a:r>
                <a:rPr lang="en-US" sz="1013" b="1" dirty="0">
                  <a:solidFill>
                    <a:prstClr val="black"/>
                  </a:solidFill>
                  <a:latin typeface="Calibri" panose="020F0502020204030204"/>
                  <a:ea typeface=""/>
                  <a:cs typeface=""/>
                </a:rPr>
                <a:t>Sept 2014</a:t>
              </a:r>
            </a:p>
          </p:txBody>
        </p:sp>
        <p:cxnSp>
          <p:nvCxnSpPr>
            <p:cNvPr id="20" name="Straight Arrow Connector 19"/>
            <p:cNvCxnSpPr/>
            <p:nvPr/>
          </p:nvCxnSpPr>
          <p:spPr>
            <a:xfrm>
              <a:off x="3056207" y="5633198"/>
              <a:ext cx="8637" cy="291697"/>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32704" y="3797852"/>
            <a:ext cx="806521" cy="424409"/>
            <a:chOff x="347556" y="5333117"/>
            <a:chExt cx="1075361" cy="565878"/>
          </a:xfrm>
        </p:grpSpPr>
        <p:sp>
          <p:nvSpPr>
            <p:cNvPr id="8" name="TextBox 7"/>
            <p:cNvSpPr txBox="1"/>
            <p:nvPr/>
          </p:nvSpPr>
          <p:spPr>
            <a:xfrm>
              <a:off x="347556" y="5333117"/>
              <a:ext cx="1075361" cy="330945"/>
            </a:xfrm>
            <a:prstGeom prst="rect">
              <a:avLst/>
            </a:prstGeom>
            <a:noFill/>
          </p:spPr>
          <p:txBody>
            <a:bodyPr wrap="square" rtlCol="0">
              <a:spAutoFit/>
            </a:bodyPr>
            <a:lstStyle/>
            <a:p>
              <a:pPr defTabSz="685783" fontAlgn="auto">
                <a:spcBef>
                  <a:spcPts val="0"/>
                </a:spcBef>
                <a:spcAft>
                  <a:spcPts val="0"/>
                </a:spcAft>
              </a:pPr>
              <a:r>
                <a:rPr lang="en-US" sz="1013" b="1" dirty="0">
                  <a:solidFill>
                    <a:prstClr val="black"/>
                  </a:solidFill>
                  <a:latin typeface="Calibri" panose="020F0502020204030204"/>
                  <a:ea typeface=""/>
                  <a:cs typeface=""/>
                </a:rPr>
                <a:t>Jan 2014</a:t>
              </a:r>
            </a:p>
          </p:txBody>
        </p:sp>
        <p:cxnSp>
          <p:nvCxnSpPr>
            <p:cNvPr id="21" name="Straight Arrow Connector 20"/>
            <p:cNvCxnSpPr/>
            <p:nvPr/>
          </p:nvCxnSpPr>
          <p:spPr>
            <a:xfrm>
              <a:off x="880918" y="5607298"/>
              <a:ext cx="8637" cy="291697"/>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148924"/>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9059"/>
            <a:ext cx="7886700" cy="621129"/>
          </a:xfrm>
        </p:spPr>
        <p:txBody>
          <a:bodyPr>
            <a:normAutofit/>
          </a:bodyPr>
          <a:lstStyle/>
          <a:p>
            <a:r>
              <a:rPr lang="en-US" dirty="0">
                <a:solidFill>
                  <a:schemeClr val="accent1">
                    <a:lumMod val="50000"/>
                  </a:schemeClr>
                </a:solidFill>
                <a:cs typeface="SapientSansBold"/>
              </a:rPr>
              <a:t>Broad Institute Cloud Pilot</a:t>
            </a:r>
          </a:p>
        </p:txBody>
      </p:sp>
      <p:sp>
        <p:nvSpPr>
          <p:cNvPr id="3" name="Content Placeholder 2"/>
          <p:cNvSpPr>
            <a:spLocks noGrp="1"/>
          </p:cNvSpPr>
          <p:nvPr>
            <p:ph sz="half" idx="1"/>
          </p:nvPr>
        </p:nvSpPr>
        <p:spPr/>
        <p:txBody>
          <a:bodyPr/>
          <a:lstStyle/>
          <a:p>
            <a:r>
              <a:rPr lang="en-US" dirty="0" smtClean="0"/>
              <a:t>Targeted at users performing analyses at scale</a:t>
            </a:r>
          </a:p>
          <a:p>
            <a:r>
              <a:rPr lang="en-US" dirty="0" smtClean="0"/>
              <a:t>Modeled after their Firehose analysis infrastructure developed for the TCGA program</a:t>
            </a:r>
          </a:p>
          <a:p>
            <a:r>
              <a:rPr lang="en-US" dirty="0" smtClean="0"/>
              <a:t>Users can upload their own data and tools and/or run the Broad’s best practice tools and pipelines on pre-loaded data</a:t>
            </a:r>
          </a:p>
        </p:txBody>
      </p:sp>
      <p:pic>
        <p:nvPicPr>
          <p:cNvPr id="5" name="Shape 759"/>
          <p:cNvPicPr preferRelativeResize="0">
            <a:picLocks noGrp="1"/>
          </p:cNvPicPr>
          <p:nvPr>
            <p:ph sz="half" idx="2"/>
          </p:nvPr>
        </p:nvPicPr>
        <p:blipFill rotWithShape="1">
          <a:blip r:embed="rId3">
            <a:alphaModFix/>
          </a:blip>
          <a:stretch/>
        </p:blipFill>
        <p:spPr>
          <a:xfrm>
            <a:off x="4679945" y="1369219"/>
            <a:ext cx="3784611" cy="3263504"/>
          </a:xfrm>
          <a:prstGeom prst="rect">
            <a:avLst/>
          </a:prstGeom>
          <a:noFill/>
          <a:ln>
            <a:noFill/>
          </a:ln>
        </p:spPr>
      </p:pic>
    </p:spTree>
    <p:extLst>
      <p:ext uri="{BB962C8B-B14F-4D97-AF65-F5344CB8AC3E}">
        <p14:creationId xmlns:p14="http://schemas.microsoft.com/office/powerpoint/2010/main" val="1610038402"/>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p:cNvSpPr>
            <a:spLocks noGrp="1"/>
          </p:cNvSpPr>
          <p:nvPr>
            <p:ph type="title"/>
          </p:nvPr>
        </p:nvSpPr>
        <p:spPr>
          <a:xfrm>
            <a:off x="628650" y="-94945"/>
            <a:ext cx="7886700" cy="994172"/>
          </a:xfrm>
        </p:spPr>
        <p:txBody>
          <a:bodyPr>
            <a:normAutofit/>
          </a:bodyPr>
          <a:lstStyle/>
          <a:p>
            <a:r>
              <a:rPr lang="en-US" dirty="0">
                <a:solidFill>
                  <a:schemeClr val="accent1">
                    <a:lumMod val="50000"/>
                  </a:schemeClr>
                </a:solidFill>
                <a:cs typeface="SapientSansBold"/>
              </a:rPr>
              <a:t>Institute for Systems Biology Cloud Pilot</a:t>
            </a:r>
          </a:p>
        </p:txBody>
      </p:sp>
      <p:sp>
        <p:nvSpPr>
          <p:cNvPr id="2" name="Slide Number Placeholder 1"/>
          <p:cNvSpPr>
            <a:spLocks noGrp="1"/>
          </p:cNvSpPr>
          <p:nvPr>
            <p:ph type="sldNum" sz="quarter" idx="12"/>
          </p:nvPr>
        </p:nvSpPr>
        <p:spPr/>
        <p:txBody>
          <a:bodyPr/>
          <a:lstStyle/>
          <a:p>
            <a:fld id="{1A48EA29-7977-9F41-9D17-4F06EA30723F}" type="slidenum">
              <a:rPr lang="en-US" smtClean="0">
                <a:solidFill>
                  <a:prstClr val="black">
                    <a:tint val="75000"/>
                  </a:prstClr>
                </a:solidFill>
              </a:rPr>
              <a:pPr/>
              <a:t>57</a:t>
            </a:fld>
            <a:endParaRPr lang="en-US" dirty="0">
              <a:solidFill>
                <a:prstClr val="black">
                  <a:tint val="75000"/>
                </a:prstClr>
              </a:solidFill>
            </a:endParaRPr>
          </a:p>
        </p:txBody>
      </p:sp>
      <p:grpSp>
        <p:nvGrpSpPr>
          <p:cNvPr id="4" name="Group 3"/>
          <p:cNvGrpSpPr/>
          <p:nvPr/>
        </p:nvGrpSpPr>
        <p:grpSpPr>
          <a:xfrm>
            <a:off x="1245872" y="1722204"/>
            <a:ext cx="6392549" cy="2999102"/>
            <a:chOff x="457200" y="2514600"/>
            <a:chExt cx="8523399" cy="3998803"/>
          </a:xfrm>
        </p:grpSpPr>
        <p:sp>
          <p:nvSpPr>
            <p:cNvPr id="5" name="Shape 622"/>
            <p:cNvSpPr/>
            <p:nvPr/>
          </p:nvSpPr>
          <p:spPr>
            <a:xfrm>
              <a:off x="457200" y="3437860"/>
              <a:ext cx="8435700" cy="2279100"/>
            </a:xfrm>
            <a:prstGeom prst="rect">
              <a:avLst/>
            </a:prstGeom>
            <a:noFill/>
            <a:ln w="9525" cap="flat" cmpd="sng">
              <a:solidFill>
                <a:schemeClr val="accent1"/>
              </a:solidFill>
              <a:prstDash val="solid"/>
              <a:round/>
              <a:headEnd type="none" w="med" len="med"/>
              <a:tailEnd type="none" w="med" len="med"/>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6" name="Shape 623"/>
            <p:cNvSpPr/>
            <p:nvPr/>
          </p:nvSpPr>
          <p:spPr>
            <a:xfrm>
              <a:off x="6858000" y="3538760"/>
              <a:ext cx="1921001" cy="335400"/>
            </a:xfrm>
            <a:prstGeom prst="rect">
              <a:avLst/>
            </a:prstGeom>
            <a:solidFill>
              <a:schemeClr val="accent1"/>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7" name="Shape 624"/>
            <p:cNvSpPr/>
            <p:nvPr/>
          </p:nvSpPr>
          <p:spPr>
            <a:xfrm>
              <a:off x="2077700" y="4862960"/>
              <a:ext cx="1557300" cy="705300"/>
            </a:xfrm>
            <a:prstGeom prst="rect">
              <a:avLst/>
            </a:prstGeom>
            <a:noFill/>
            <a:ln w="9525" cap="flat" cmpd="sng">
              <a:solidFill>
                <a:schemeClr val="accent1"/>
              </a:solidFill>
              <a:prstDash val="solid"/>
              <a:round/>
              <a:headEnd type="none" w="med" len="med"/>
              <a:tailEnd type="none" w="med" len="med"/>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8" name="Shape 625"/>
            <p:cNvSpPr/>
            <p:nvPr/>
          </p:nvSpPr>
          <p:spPr>
            <a:xfrm>
              <a:off x="3846667" y="4876993"/>
              <a:ext cx="1557300" cy="705300"/>
            </a:xfrm>
            <a:prstGeom prst="rect">
              <a:avLst/>
            </a:prstGeom>
            <a:noFill/>
            <a:ln w="9525" cap="flat" cmpd="sng">
              <a:solidFill>
                <a:schemeClr val="accent1"/>
              </a:solidFill>
              <a:prstDash val="solid"/>
              <a:round/>
              <a:headEnd type="none" w="med" len="med"/>
              <a:tailEnd type="none" w="med" len="med"/>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9" name="Shape 626"/>
            <p:cNvSpPr/>
            <p:nvPr/>
          </p:nvSpPr>
          <p:spPr>
            <a:xfrm>
              <a:off x="5538796" y="4876993"/>
              <a:ext cx="1557300" cy="705300"/>
            </a:xfrm>
            <a:prstGeom prst="rect">
              <a:avLst/>
            </a:prstGeom>
            <a:noFill/>
            <a:ln w="9525" cap="flat" cmpd="sng">
              <a:solidFill>
                <a:schemeClr val="accent1"/>
              </a:solidFill>
              <a:prstDash val="solid"/>
              <a:round/>
              <a:headEnd type="none" w="med" len="med"/>
              <a:tailEnd type="none" w="med" len="med"/>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10" name="Shape 627"/>
            <p:cNvSpPr/>
            <p:nvPr/>
          </p:nvSpPr>
          <p:spPr>
            <a:xfrm>
              <a:off x="7230924" y="4876993"/>
              <a:ext cx="1557300" cy="705300"/>
            </a:xfrm>
            <a:prstGeom prst="rect">
              <a:avLst/>
            </a:prstGeom>
            <a:noFill/>
            <a:ln w="9525" cap="flat" cmpd="sng">
              <a:solidFill>
                <a:schemeClr val="accent1"/>
              </a:solidFill>
              <a:prstDash val="solid"/>
              <a:round/>
              <a:headEnd type="none" w="med" len="med"/>
              <a:tailEnd type="none" w="med" len="med"/>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11" name="Shape 628"/>
            <p:cNvSpPr/>
            <p:nvPr/>
          </p:nvSpPr>
          <p:spPr>
            <a:xfrm>
              <a:off x="2068483" y="3983335"/>
              <a:ext cx="6710525" cy="799550"/>
            </a:xfrm>
            <a:custGeom>
              <a:avLst/>
              <a:gdLst/>
              <a:ahLst/>
              <a:cxnLst/>
              <a:rect l="0" t="0" r="0" b="0"/>
              <a:pathLst>
                <a:path w="268421" h="31982" extrusionOk="0">
                  <a:moveTo>
                    <a:pt x="171" y="16950"/>
                  </a:moveTo>
                  <a:lnTo>
                    <a:pt x="0" y="31982"/>
                  </a:lnTo>
                  <a:lnTo>
                    <a:pt x="268421" y="31982"/>
                  </a:lnTo>
                  <a:lnTo>
                    <a:pt x="268421" y="0"/>
                  </a:lnTo>
                  <a:lnTo>
                    <a:pt x="131858" y="183"/>
                  </a:lnTo>
                  <a:lnTo>
                    <a:pt x="131509" y="17997"/>
                  </a:lnTo>
                  <a:close/>
                </a:path>
              </a:pathLst>
            </a:custGeom>
            <a:solidFill>
              <a:schemeClr val="accent1"/>
            </a:solidFill>
            <a:ln>
              <a:noFill/>
            </a:ln>
          </p:spPr>
        </p:sp>
        <p:pic>
          <p:nvPicPr>
            <p:cNvPr id="12" name="Shape 630"/>
            <p:cNvPicPr preferRelativeResize="0"/>
            <p:nvPr/>
          </p:nvPicPr>
          <p:blipFill>
            <a:blip r:embed="rId3">
              <a:alphaModFix/>
            </a:blip>
            <a:stretch>
              <a:fillRect/>
            </a:stretch>
          </p:blipFill>
          <p:spPr>
            <a:xfrm>
              <a:off x="2522108" y="2863422"/>
              <a:ext cx="425893" cy="425874"/>
            </a:xfrm>
            <a:prstGeom prst="rect">
              <a:avLst/>
            </a:prstGeom>
            <a:noFill/>
            <a:ln>
              <a:noFill/>
            </a:ln>
          </p:spPr>
        </p:pic>
        <p:pic>
          <p:nvPicPr>
            <p:cNvPr id="13" name="Shape 631"/>
            <p:cNvPicPr preferRelativeResize="0"/>
            <p:nvPr/>
          </p:nvPicPr>
          <p:blipFill>
            <a:blip r:embed="rId4">
              <a:alphaModFix/>
            </a:blip>
            <a:stretch>
              <a:fillRect/>
            </a:stretch>
          </p:blipFill>
          <p:spPr>
            <a:xfrm>
              <a:off x="4544780" y="2898919"/>
              <a:ext cx="354911" cy="354895"/>
            </a:xfrm>
            <a:prstGeom prst="rect">
              <a:avLst/>
            </a:prstGeom>
            <a:noFill/>
            <a:ln>
              <a:noFill/>
            </a:ln>
          </p:spPr>
        </p:pic>
        <p:pic>
          <p:nvPicPr>
            <p:cNvPr id="14" name="Shape 632"/>
            <p:cNvPicPr preferRelativeResize="0"/>
            <p:nvPr/>
          </p:nvPicPr>
          <p:blipFill>
            <a:blip r:embed="rId5">
              <a:alphaModFix/>
            </a:blip>
            <a:stretch>
              <a:fillRect/>
            </a:stretch>
          </p:blipFill>
          <p:spPr>
            <a:xfrm>
              <a:off x="6806364" y="2863422"/>
              <a:ext cx="425893" cy="425874"/>
            </a:xfrm>
            <a:prstGeom prst="rect">
              <a:avLst/>
            </a:prstGeom>
            <a:noFill/>
            <a:ln>
              <a:noFill/>
            </a:ln>
          </p:spPr>
        </p:pic>
        <p:sp>
          <p:nvSpPr>
            <p:cNvPr id="15" name="Shape 633"/>
            <p:cNvSpPr txBox="1"/>
            <p:nvPr/>
          </p:nvSpPr>
          <p:spPr>
            <a:xfrm>
              <a:off x="3024825" y="2918260"/>
              <a:ext cx="1182000" cy="3162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b="1" dirty="0">
                  <a:solidFill>
                    <a:prstClr val="black"/>
                  </a:solidFill>
                  <a:latin typeface="Roboto"/>
                  <a:ea typeface="Roboto"/>
                  <a:cs typeface="Roboto"/>
                  <a:sym typeface="Roboto"/>
                </a:rPr>
                <a:t>PI / Biologist</a:t>
              </a:r>
            </a:p>
            <a:p>
              <a:pPr defTabSz="685783" fontAlgn="auto">
                <a:spcBef>
                  <a:spcPts val="0"/>
                </a:spcBef>
                <a:spcAft>
                  <a:spcPts val="0"/>
                </a:spcAft>
              </a:pPr>
              <a:r>
                <a:rPr lang="en-US" sz="900" dirty="0">
                  <a:solidFill>
                    <a:prstClr val="black"/>
                  </a:solidFill>
                  <a:latin typeface="Roboto"/>
                  <a:ea typeface="Roboto"/>
                  <a:cs typeface="Roboto"/>
                  <a:sym typeface="Roboto"/>
                </a:rPr>
                <a:t>web access</a:t>
              </a:r>
            </a:p>
          </p:txBody>
        </p:sp>
        <p:sp>
          <p:nvSpPr>
            <p:cNvPr id="16" name="Shape 634"/>
            <p:cNvSpPr txBox="1"/>
            <p:nvPr/>
          </p:nvSpPr>
          <p:spPr>
            <a:xfrm>
              <a:off x="4989807" y="2808010"/>
              <a:ext cx="1700099" cy="5367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b="1" dirty="0">
                  <a:solidFill>
                    <a:prstClr val="black"/>
                  </a:solidFill>
                  <a:latin typeface="Roboto"/>
                  <a:ea typeface="Roboto"/>
                  <a:cs typeface="Roboto"/>
                  <a:sym typeface="Roboto"/>
                </a:rPr>
                <a:t>Computational Research Scientist</a:t>
              </a:r>
            </a:p>
            <a:p>
              <a:pPr defTabSz="685783" fontAlgn="auto">
                <a:spcBef>
                  <a:spcPts val="0"/>
                </a:spcBef>
                <a:spcAft>
                  <a:spcPts val="0"/>
                </a:spcAft>
              </a:pPr>
              <a:r>
                <a:rPr lang="en-US" sz="900" dirty="0">
                  <a:solidFill>
                    <a:prstClr val="black"/>
                  </a:solidFill>
                  <a:latin typeface="Roboto"/>
                  <a:ea typeface="Roboto"/>
                  <a:cs typeface="Roboto"/>
                  <a:sym typeface="Roboto"/>
                </a:rPr>
                <a:t>Python, R, SQL</a:t>
              </a:r>
            </a:p>
          </p:txBody>
        </p:sp>
        <p:sp>
          <p:nvSpPr>
            <p:cNvPr id="17" name="Shape 635"/>
            <p:cNvSpPr txBox="1"/>
            <p:nvPr/>
          </p:nvSpPr>
          <p:spPr>
            <a:xfrm>
              <a:off x="7280499" y="2918260"/>
              <a:ext cx="1700100" cy="3162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b="1" dirty="0">
                  <a:solidFill>
                    <a:prstClr val="black"/>
                  </a:solidFill>
                  <a:latin typeface="Roboto"/>
                  <a:ea typeface="Roboto"/>
                  <a:cs typeface="Roboto"/>
                  <a:sym typeface="Roboto"/>
                </a:rPr>
                <a:t>Algorithm Developer</a:t>
              </a:r>
            </a:p>
            <a:p>
              <a:pPr defTabSz="685783" fontAlgn="auto">
                <a:spcBef>
                  <a:spcPts val="0"/>
                </a:spcBef>
                <a:spcAft>
                  <a:spcPts val="0"/>
                </a:spcAft>
              </a:pPr>
              <a:r>
                <a:rPr lang="en-US" sz="900" dirty="0">
                  <a:solidFill>
                    <a:prstClr val="black"/>
                  </a:solidFill>
                  <a:latin typeface="Roboto"/>
                  <a:ea typeface="Roboto"/>
                  <a:cs typeface="Roboto"/>
                  <a:sym typeface="Roboto"/>
                </a:rPr>
                <a:t>ssh, programmatic access</a:t>
              </a:r>
            </a:p>
          </p:txBody>
        </p:sp>
        <p:sp>
          <p:nvSpPr>
            <p:cNvPr id="18" name="Shape 636"/>
            <p:cNvSpPr/>
            <p:nvPr/>
          </p:nvSpPr>
          <p:spPr>
            <a:xfrm>
              <a:off x="2070600" y="3567866"/>
              <a:ext cx="1510800" cy="335400"/>
            </a:xfrm>
            <a:prstGeom prst="rect">
              <a:avLst/>
            </a:prstGeom>
            <a:solidFill>
              <a:schemeClr val="accent4"/>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19" name="Shape 637"/>
            <p:cNvSpPr txBox="1"/>
            <p:nvPr/>
          </p:nvSpPr>
          <p:spPr>
            <a:xfrm>
              <a:off x="2115006" y="3605359"/>
              <a:ext cx="1519994"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prstClr val="white"/>
                  </a:solidFill>
                  <a:latin typeface="Roboto"/>
                  <a:ea typeface="Roboto"/>
                  <a:cs typeface="Roboto"/>
                  <a:sym typeface="Roboto"/>
                </a:rPr>
                <a:t>ISB-CGC Web App</a:t>
              </a:r>
            </a:p>
          </p:txBody>
        </p:sp>
        <p:sp>
          <p:nvSpPr>
            <p:cNvPr id="20" name="Shape 638"/>
            <p:cNvSpPr txBox="1"/>
            <p:nvPr/>
          </p:nvSpPr>
          <p:spPr>
            <a:xfrm>
              <a:off x="6934200" y="3572053"/>
              <a:ext cx="1747741" cy="268800"/>
            </a:xfrm>
            <a:prstGeom prst="rect">
              <a:avLst/>
            </a:prstGeom>
            <a:noFill/>
            <a:ln>
              <a:noFill/>
            </a:ln>
          </p:spPr>
          <p:txBody>
            <a:bodyPr lIns="68560" tIns="68560" rIns="68560" bIns="68560" anchor="ctr" anchorCtr="0">
              <a:noAutofit/>
            </a:bodyPr>
            <a:lstStyle/>
            <a:p>
              <a:pPr algn="ctr" defTabSz="685783" fontAlgn="auto">
                <a:spcBef>
                  <a:spcPts val="0"/>
                </a:spcBef>
                <a:spcAft>
                  <a:spcPts val="0"/>
                </a:spcAft>
              </a:pPr>
              <a:r>
                <a:rPr lang="en-US" sz="900" dirty="0">
                  <a:solidFill>
                    <a:prstClr val="white"/>
                  </a:solidFill>
                  <a:latin typeface="Roboto"/>
                  <a:ea typeface="Roboto"/>
                  <a:cs typeface="Roboto"/>
                  <a:sym typeface="Roboto"/>
                </a:rPr>
                <a:t>Google Cloud Console</a:t>
              </a:r>
            </a:p>
          </p:txBody>
        </p:sp>
        <p:sp>
          <p:nvSpPr>
            <p:cNvPr id="21" name="Shape 639"/>
            <p:cNvSpPr txBox="1"/>
            <p:nvPr/>
          </p:nvSpPr>
          <p:spPr>
            <a:xfrm>
              <a:off x="6352755" y="4255291"/>
              <a:ext cx="1075800"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prstClr val="white"/>
                  </a:solidFill>
                  <a:latin typeface="Roboto"/>
                  <a:ea typeface="Roboto"/>
                  <a:cs typeface="Roboto"/>
                  <a:sym typeface="Roboto"/>
                </a:rPr>
                <a:t>Google APIs</a:t>
              </a:r>
            </a:p>
          </p:txBody>
        </p:sp>
        <p:sp>
          <p:nvSpPr>
            <p:cNvPr id="22" name="Shape 640"/>
            <p:cNvSpPr/>
            <p:nvPr/>
          </p:nvSpPr>
          <p:spPr>
            <a:xfrm>
              <a:off x="2077700" y="3989738"/>
              <a:ext cx="3186300" cy="335400"/>
            </a:xfrm>
            <a:prstGeom prst="rect">
              <a:avLst/>
            </a:prstGeom>
            <a:solidFill>
              <a:schemeClr val="accent4"/>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23" name="Shape 641"/>
            <p:cNvSpPr txBox="1"/>
            <p:nvPr/>
          </p:nvSpPr>
          <p:spPr>
            <a:xfrm>
              <a:off x="3042311" y="4019353"/>
              <a:ext cx="1269586"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prstClr val="white"/>
                  </a:solidFill>
                  <a:latin typeface="Roboto"/>
                  <a:ea typeface="Roboto"/>
                  <a:cs typeface="Roboto"/>
                  <a:sym typeface="Roboto"/>
                </a:rPr>
                <a:t>ISB-CGC APIs</a:t>
              </a:r>
            </a:p>
          </p:txBody>
        </p:sp>
        <p:sp>
          <p:nvSpPr>
            <p:cNvPr id="24" name="Shape 643"/>
            <p:cNvSpPr txBox="1"/>
            <p:nvPr/>
          </p:nvSpPr>
          <p:spPr>
            <a:xfrm>
              <a:off x="7293690" y="5095258"/>
              <a:ext cx="1075800"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prstClr val="black"/>
                  </a:solidFill>
                  <a:latin typeface="Roboto"/>
                  <a:ea typeface="Roboto"/>
                  <a:cs typeface="Roboto"/>
                  <a:sym typeface="Roboto"/>
                </a:rPr>
                <a:t>Compute Engine VMs</a:t>
              </a:r>
            </a:p>
          </p:txBody>
        </p:sp>
        <p:sp>
          <p:nvSpPr>
            <p:cNvPr id="25" name="Shape 644"/>
            <p:cNvSpPr txBox="1"/>
            <p:nvPr/>
          </p:nvSpPr>
          <p:spPr>
            <a:xfrm>
              <a:off x="2153989" y="5095258"/>
              <a:ext cx="1075800"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prstClr val="black"/>
                  </a:solidFill>
                  <a:latin typeface="Roboto"/>
                  <a:ea typeface="Roboto"/>
                  <a:cs typeface="Roboto"/>
                  <a:sym typeface="Roboto"/>
                </a:rPr>
                <a:t>Cloud </a:t>
              </a:r>
            </a:p>
            <a:p>
              <a:pPr defTabSz="685783" fontAlgn="auto">
                <a:spcBef>
                  <a:spcPts val="0"/>
                </a:spcBef>
                <a:spcAft>
                  <a:spcPts val="0"/>
                </a:spcAft>
              </a:pPr>
              <a:r>
                <a:rPr lang="en-US" sz="900" dirty="0">
                  <a:solidFill>
                    <a:prstClr val="black"/>
                  </a:solidFill>
                  <a:latin typeface="Roboto"/>
                  <a:ea typeface="Roboto"/>
                  <a:cs typeface="Roboto"/>
                  <a:sym typeface="Roboto"/>
                </a:rPr>
                <a:t>Storage</a:t>
              </a:r>
            </a:p>
          </p:txBody>
        </p:sp>
        <p:sp>
          <p:nvSpPr>
            <p:cNvPr id="26" name="Shape 645"/>
            <p:cNvSpPr txBox="1"/>
            <p:nvPr/>
          </p:nvSpPr>
          <p:spPr>
            <a:xfrm>
              <a:off x="3821430" y="5095258"/>
              <a:ext cx="861834"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prstClr val="black"/>
                  </a:solidFill>
                  <a:latin typeface="Roboto"/>
                  <a:ea typeface="Roboto"/>
                  <a:cs typeface="Roboto"/>
                  <a:sym typeface="Roboto"/>
                </a:rPr>
                <a:t>BigQuery</a:t>
              </a:r>
            </a:p>
          </p:txBody>
        </p:sp>
        <p:sp>
          <p:nvSpPr>
            <p:cNvPr id="27" name="Shape 646"/>
            <p:cNvSpPr txBox="1"/>
            <p:nvPr/>
          </p:nvSpPr>
          <p:spPr>
            <a:xfrm>
              <a:off x="5496840" y="5095258"/>
              <a:ext cx="903960"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prstClr val="black"/>
                  </a:solidFill>
                  <a:latin typeface="Roboto"/>
                  <a:ea typeface="Roboto"/>
                  <a:cs typeface="Roboto"/>
                  <a:sym typeface="Roboto"/>
                </a:rPr>
                <a:t>Genomics</a:t>
              </a:r>
            </a:p>
          </p:txBody>
        </p:sp>
        <p:sp>
          <p:nvSpPr>
            <p:cNvPr id="28" name="Shape 650"/>
            <p:cNvSpPr/>
            <p:nvPr/>
          </p:nvSpPr>
          <p:spPr>
            <a:xfrm>
              <a:off x="2839208" y="4862954"/>
              <a:ext cx="485592" cy="705156"/>
            </a:xfrm>
            <a:prstGeom prst="rect">
              <a:avLst/>
            </a:prstGeom>
            <a:solidFill>
              <a:schemeClr val="accent4"/>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29" name="Shape 648"/>
            <p:cNvSpPr/>
            <p:nvPr/>
          </p:nvSpPr>
          <p:spPr>
            <a:xfrm>
              <a:off x="2889331" y="4919837"/>
              <a:ext cx="374701" cy="395596"/>
            </a:xfrm>
            <a:prstGeom prst="rect">
              <a:avLst/>
            </a:prstGeom>
            <a:solidFill>
              <a:schemeClr val="accent6"/>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30" name="Shape 649"/>
            <p:cNvSpPr/>
            <p:nvPr/>
          </p:nvSpPr>
          <p:spPr>
            <a:xfrm>
              <a:off x="3324800" y="4862960"/>
              <a:ext cx="310200" cy="705300"/>
            </a:xfrm>
            <a:prstGeom prst="rect">
              <a:avLst/>
            </a:prstGeom>
            <a:solidFill>
              <a:schemeClr val="accent2"/>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31" name="Shape 651"/>
            <p:cNvSpPr/>
            <p:nvPr/>
          </p:nvSpPr>
          <p:spPr>
            <a:xfrm>
              <a:off x="2889331" y="5356108"/>
              <a:ext cx="374701" cy="154727"/>
            </a:xfrm>
            <a:prstGeom prst="rect">
              <a:avLst/>
            </a:prstGeom>
            <a:solidFill>
              <a:schemeClr val="accent3"/>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32" name="Shape 653"/>
            <p:cNvSpPr/>
            <p:nvPr/>
          </p:nvSpPr>
          <p:spPr>
            <a:xfrm>
              <a:off x="5093775" y="4877010"/>
              <a:ext cx="310200" cy="705300"/>
            </a:xfrm>
            <a:prstGeom prst="rect">
              <a:avLst/>
            </a:prstGeom>
            <a:solidFill>
              <a:schemeClr val="accent2"/>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33" name="Shape 656"/>
            <p:cNvSpPr/>
            <p:nvPr/>
          </p:nvSpPr>
          <p:spPr>
            <a:xfrm>
              <a:off x="6785900" y="4877010"/>
              <a:ext cx="310200" cy="705300"/>
            </a:xfrm>
            <a:prstGeom prst="rect">
              <a:avLst/>
            </a:prstGeom>
            <a:solidFill>
              <a:schemeClr val="accent2"/>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grpSp>
          <p:nvGrpSpPr>
            <p:cNvPr id="34" name="Shape 659"/>
            <p:cNvGrpSpPr/>
            <p:nvPr/>
          </p:nvGrpSpPr>
          <p:grpSpPr>
            <a:xfrm>
              <a:off x="990600" y="2514600"/>
              <a:ext cx="787312" cy="823649"/>
              <a:chOff x="2009200" y="924601"/>
              <a:chExt cx="787312" cy="823649"/>
            </a:xfrm>
          </p:grpSpPr>
          <p:sp>
            <p:nvSpPr>
              <p:cNvPr id="50" name="Shape 660"/>
              <p:cNvSpPr txBox="1"/>
              <p:nvPr/>
            </p:nvSpPr>
            <p:spPr>
              <a:xfrm>
                <a:off x="2009200" y="1432050"/>
                <a:ext cx="787312" cy="316200"/>
              </a:xfrm>
              <a:prstGeom prst="rect">
                <a:avLst/>
              </a:prstGeom>
              <a:noFill/>
              <a:ln>
                <a:noFill/>
              </a:ln>
            </p:spPr>
            <p:txBody>
              <a:bodyPr lIns="68569" tIns="68569" rIns="68569" bIns="68569" anchor="ctr" anchorCtr="0">
                <a:noAutofit/>
              </a:bodyPr>
              <a:lstStyle/>
              <a:p>
                <a:pPr algn="ctr" defTabSz="685783" fontAlgn="auto">
                  <a:spcBef>
                    <a:spcPts val="0"/>
                  </a:spcBef>
                  <a:spcAft>
                    <a:spcPts val="0"/>
                  </a:spcAft>
                </a:pPr>
                <a:r>
                  <a:rPr lang="en-US" sz="900" dirty="0">
                    <a:solidFill>
                      <a:prstClr val="black"/>
                    </a:solidFill>
                    <a:latin typeface="Roboto"/>
                    <a:ea typeface="Roboto"/>
                    <a:cs typeface="Roboto"/>
                    <a:sym typeface="Roboto"/>
                  </a:rPr>
                  <a:t>Local Storage</a:t>
                </a:r>
              </a:p>
            </p:txBody>
          </p:sp>
          <p:pic>
            <p:nvPicPr>
              <p:cNvPr id="51" name="Shape 661"/>
              <p:cNvPicPr preferRelativeResize="0"/>
              <p:nvPr/>
            </p:nvPicPr>
            <p:blipFill>
              <a:blip r:embed="rId6">
                <a:alphaModFix/>
              </a:blip>
              <a:stretch>
                <a:fillRect/>
              </a:stretch>
            </p:blipFill>
            <p:spPr>
              <a:xfrm>
                <a:off x="2177112" y="924601"/>
                <a:ext cx="525125" cy="525125"/>
              </a:xfrm>
              <a:prstGeom prst="rect">
                <a:avLst/>
              </a:prstGeom>
              <a:noFill/>
              <a:ln>
                <a:noFill/>
              </a:ln>
            </p:spPr>
          </p:pic>
        </p:grpSp>
        <p:pic>
          <p:nvPicPr>
            <p:cNvPr id="35" name="Shape 662"/>
            <p:cNvPicPr preferRelativeResize="0"/>
            <p:nvPr/>
          </p:nvPicPr>
          <p:blipFill rotWithShape="1">
            <a:blip r:embed="rId7">
              <a:alphaModFix/>
            </a:blip>
            <a:srcRect l="26291" t="5300" r="25501" b="31600"/>
            <a:stretch/>
          </p:blipFill>
          <p:spPr>
            <a:xfrm>
              <a:off x="492150" y="3903261"/>
              <a:ext cx="1444398" cy="1168024"/>
            </a:xfrm>
            <a:prstGeom prst="rect">
              <a:avLst/>
            </a:prstGeom>
            <a:noFill/>
            <a:ln>
              <a:noFill/>
            </a:ln>
          </p:spPr>
        </p:pic>
        <p:sp>
          <p:nvSpPr>
            <p:cNvPr id="36" name="Shape 663"/>
            <p:cNvSpPr/>
            <p:nvPr/>
          </p:nvSpPr>
          <p:spPr>
            <a:xfrm>
              <a:off x="1653583" y="2835211"/>
              <a:ext cx="436625" cy="2384000"/>
            </a:xfrm>
            <a:custGeom>
              <a:avLst/>
              <a:gdLst/>
              <a:ahLst/>
              <a:cxnLst/>
              <a:rect l="0" t="0" r="0" b="0"/>
              <a:pathLst>
                <a:path w="17465" h="95360" extrusionOk="0">
                  <a:moveTo>
                    <a:pt x="0" y="0"/>
                  </a:moveTo>
                  <a:lnTo>
                    <a:pt x="9781" y="0"/>
                  </a:lnTo>
                  <a:lnTo>
                    <a:pt x="9781" y="95360"/>
                  </a:lnTo>
                  <a:lnTo>
                    <a:pt x="17465" y="95360"/>
                  </a:lnTo>
                </a:path>
              </a:pathLst>
            </a:custGeom>
            <a:noFill/>
            <a:ln w="9525" cap="flat" cmpd="sng">
              <a:solidFill>
                <a:schemeClr val="dk2"/>
              </a:solidFill>
              <a:prstDash val="solid"/>
              <a:round/>
              <a:headEnd type="none" w="lg" len="lg"/>
              <a:tailEnd type="triangle" w="lg" len="lg"/>
            </a:ln>
          </p:spPr>
        </p:sp>
        <p:sp>
          <p:nvSpPr>
            <p:cNvPr id="37" name="Shape 664"/>
            <p:cNvSpPr txBox="1"/>
            <p:nvPr/>
          </p:nvSpPr>
          <p:spPr>
            <a:xfrm>
              <a:off x="2339847" y="6145421"/>
              <a:ext cx="1435246" cy="268800"/>
            </a:xfrm>
            <a:prstGeom prst="rect">
              <a:avLst/>
            </a:prstGeom>
            <a:noFill/>
            <a:ln>
              <a:noFill/>
            </a:ln>
          </p:spPr>
          <p:txBody>
            <a:bodyPr lIns="68560" tIns="68560" rIns="68560" bIns="68560" anchor="ctr" anchorCtr="0">
              <a:noAutofit/>
            </a:bodyPr>
            <a:lstStyle/>
            <a:p>
              <a:pPr algn="r" defTabSz="685783" fontAlgn="auto">
                <a:spcBef>
                  <a:spcPts val="0"/>
                </a:spcBef>
                <a:spcAft>
                  <a:spcPts val="0"/>
                </a:spcAft>
              </a:pPr>
              <a:r>
                <a:rPr lang="en-US" sz="1200" dirty="0">
                  <a:solidFill>
                    <a:srgbClr val="7030A0"/>
                  </a:solidFill>
                  <a:latin typeface="Roboto"/>
                  <a:ea typeface="Roboto"/>
                  <a:cs typeface="Roboto"/>
                  <a:sym typeface="Roboto"/>
                </a:rPr>
                <a:t>ISB-CGC </a:t>
              </a:r>
            </a:p>
            <a:p>
              <a:pPr algn="r" defTabSz="685783" fontAlgn="auto">
                <a:spcBef>
                  <a:spcPts val="0"/>
                </a:spcBef>
                <a:spcAft>
                  <a:spcPts val="0"/>
                </a:spcAft>
              </a:pPr>
              <a:r>
                <a:rPr lang="en-US" sz="1200" dirty="0">
                  <a:solidFill>
                    <a:srgbClr val="7030A0"/>
                  </a:solidFill>
                  <a:latin typeface="Roboto"/>
                  <a:ea typeface="Roboto"/>
                  <a:cs typeface="Roboto"/>
                  <a:sym typeface="Roboto"/>
                </a:rPr>
                <a:t>Hosted Data</a:t>
              </a:r>
            </a:p>
          </p:txBody>
        </p:sp>
        <p:sp>
          <p:nvSpPr>
            <p:cNvPr id="38" name="Shape 665"/>
            <p:cNvSpPr txBox="1"/>
            <p:nvPr/>
          </p:nvSpPr>
          <p:spPr>
            <a:xfrm>
              <a:off x="3991586" y="6055800"/>
              <a:ext cx="2095800"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srgbClr val="F79646"/>
                  </a:solidFill>
                  <a:latin typeface="Roboto"/>
                  <a:ea typeface="Roboto"/>
                  <a:cs typeface="Roboto"/>
                  <a:sym typeface="Roboto"/>
                </a:rPr>
                <a:t>Controlled-Access Data</a:t>
              </a:r>
            </a:p>
          </p:txBody>
        </p:sp>
        <p:sp>
          <p:nvSpPr>
            <p:cNvPr id="39" name="Shape 666"/>
            <p:cNvSpPr txBox="1"/>
            <p:nvPr/>
          </p:nvSpPr>
          <p:spPr>
            <a:xfrm>
              <a:off x="3982305" y="6239249"/>
              <a:ext cx="2095800"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900" dirty="0">
                  <a:solidFill>
                    <a:srgbClr val="92D050"/>
                  </a:solidFill>
                  <a:latin typeface="Roboto"/>
                  <a:ea typeface="Roboto"/>
                  <a:cs typeface="Roboto"/>
                  <a:sym typeface="Roboto"/>
                </a:rPr>
                <a:t>Open-Access Data</a:t>
              </a:r>
            </a:p>
          </p:txBody>
        </p:sp>
        <p:sp>
          <p:nvSpPr>
            <p:cNvPr id="40" name="Shape 667"/>
            <p:cNvSpPr txBox="1"/>
            <p:nvPr/>
          </p:nvSpPr>
          <p:spPr>
            <a:xfrm>
              <a:off x="6575248" y="6177149"/>
              <a:ext cx="2095800" cy="268800"/>
            </a:xfrm>
            <a:prstGeom prst="rect">
              <a:avLst/>
            </a:prstGeom>
            <a:noFill/>
            <a:ln>
              <a:noFill/>
            </a:ln>
          </p:spPr>
          <p:txBody>
            <a:bodyPr lIns="68560" tIns="68560" rIns="68560" bIns="68560" anchor="ctr" anchorCtr="0">
              <a:noAutofit/>
            </a:bodyPr>
            <a:lstStyle/>
            <a:p>
              <a:pPr defTabSz="685783" fontAlgn="auto">
                <a:spcBef>
                  <a:spcPts val="0"/>
                </a:spcBef>
                <a:spcAft>
                  <a:spcPts val="0"/>
                </a:spcAft>
              </a:pPr>
              <a:r>
                <a:rPr lang="en-US" sz="1200" dirty="0">
                  <a:solidFill>
                    <a:srgbClr val="C00000"/>
                  </a:solidFill>
                  <a:latin typeface="Roboto"/>
                  <a:ea typeface="Roboto"/>
                  <a:cs typeface="Roboto"/>
                  <a:sym typeface="Roboto"/>
                </a:rPr>
                <a:t>User Data</a:t>
              </a:r>
            </a:p>
          </p:txBody>
        </p:sp>
        <p:sp>
          <p:nvSpPr>
            <p:cNvPr id="41" name="Shape 668"/>
            <p:cNvSpPr/>
            <p:nvPr/>
          </p:nvSpPr>
          <p:spPr>
            <a:xfrm>
              <a:off x="3763902" y="6029334"/>
              <a:ext cx="265369" cy="478716"/>
            </a:xfrm>
            <a:prstGeom prst="rect">
              <a:avLst/>
            </a:prstGeom>
            <a:solidFill>
              <a:schemeClr val="accent4"/>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42" name="Shape 669"/>
            <p:cNvSpPr/>
            <p:nvPr/>
          </p:nvSpPr>
          <p:spPr>
            <a:xfrm>
              <a:off x="3825139" y="6117900"/>
              <a:ext cx="144600" cy="144600"/>
            </a:xfrm>
            <a:prstGeom prst="rect">
              <a:avLst/>
            </a:prstGeom>
            <a:solidFill>
              <a:schemeClr val="accent6"/>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43" name="Shape 670"/>
            <p:cNvSpPr/>
            <p:nvPr/>
          </p:nvSpPr>
          <p:spPr>
            <a:xfrm>
              <a:off x="3823233" y="6301349"/>
              <a:ext cx="144600" cy="144600"/>
            </a:xfrm>
            <a:prstGeom prst="rect">
              <a:avLst/>
            </a:prstGeom>
            <a:solidFill>
              <a:schemeClr val="accent3"/>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44" name="Shape 671"/>
            <p:cNvSpPr/>
            <p:nvPr/>
          </p:nvSpPr>
          <p:spPr>
            <a:xfrm>
              <a:off x="6352755" y="6113492"/>
              <a:ext cx="222493" cy="399911"/>
            </a:xfrm>
            <a:prstGeom prst="rect">
              <a:avLst/>
            </a:prstGeom>
            <a:solidFill>
              <a:schemeClr val="accent2"/>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45" name="Shape 650"/>
            <p:cNvSpPr/>
            <p:nvPr/>
          </p:nvSpPr>
          <p:spPr>
            <a:xfrm>
              <a:off x="4608175" y="4877137"/>
              <a:ext cx="485592" cy="705156"/>
            </a:xfrm>
            <a:prstGeom prst="rect">
              <a:avLst/>
            </a:prstGeom>
            <a:solidFill>
              <a:schemeClr val="accent4"/>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46" name="Shape 651"/>
            <p:cNvSpPr/>
            <p:nvPr/>
          </p:nvSpPr>
          <p:spPr>
            <a:xfrm>
              <a:off x="4658298" y="4927787"/>
              <a:ext cx="374701" cy="597231"/>
            </a:xfrm>
            <a:prstGeom prst="rect">
              <a:avLst/>
            </a:prstGeom>
            <a:solidFill>
              <a:schemeClr val="accent3"/>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47" name="Shape 650"/>
            <p:cNvSpPr/>
            <p:nvPr/>
          </p:nvSpPr>
          <p:spPr>
            <a:xfrm>
              <a:off x="6302632" y="4881941"/>
              <a:ext cx="485592" cy="705156"/>
            </a:xfrm>
            <a:prstGeom prst="rect">
              <a:avLst/>
            </a:prstGeom>
            <a:solidFill>
              <a:schemeClr val="accent4"/>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48" name="Shape 648"/>
            <p:cNvSpPr/>
            <p:nvPr/>
          </p:nvSpPr>
          <p:spPr>
            <a:xfrm>
              <a:off x="6352755" y="4938824"/>
              <a:ext cx="374701" cy="395596"/>
            </a:xfrm>
            <a:prstGeom prst="rect">
              <a:avLst/>
            </a:prstGeom>
            <a:solidFill>
              <a:schemeClr val="accent6"/>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sp>
          <p:nvSpPr>
            <p:cNvPr id="49" name="Shape 651"/>
            <p:cNvSpPr/>
            <p:nvPr/>
          </p:nvSpPr>
          <p:spPr>
            <a:xfrm>
              <a:off x="6352755" y="5375095"/>
              <a:ext cx="374701" cy="154727"/>
            </a:xfrm>
            <a:prstGeom prst="rect">
              <a:avLst/>
            </a:prstGeom>
            <a:solidFill>
              <a:schemeClr val="accent3"/>
            </a:solidFill>
            <a:ln>
              <a:noFill/>
            </a:ln>
          </p:spPr>
          <p:txBody>
            <a:bodyPr lIns="68560" tIns="68560" rIns="68560" bIns="68560" anchor="ctr" anchorCtr="0">
              <a:noAutofit/>
            </a:bodyPr>
            <a:lstStyle/>
            <a:p>
              <a:pPr defTabSz="685783" fontAlgn="auto">
                <a:spcBef>
                  <a:spcPts val="0"/>
                </a:spcBef>
                <a:spcAft>
                  <a:spcPts val="0"/>
                </a:spcAft>
              </a:pPr>
              <a:endParaRPr sz="1013">
                <a:solidFill>
                  <a:prstClr val="black"/>
                </a:solidFill>
                <a:latin typeface="Calibri" panose="020F0502020204030204"/>
                <a:ea typeface=""/>
                <a:cs typeface=""/>
              </a:endParaRPr>
            </a:p>
          </p:txBody>
        </p:sp>
      </p:grpSp>
      <p:sp>
        <p:nvSpPr>
          <p:cNvPr id="52" name="TextBox 51"/>
          <p:cNvSpPr txBox="1"/>
          <p:nvPr/>
        </p:nvSpPr>
        <p:spPr>
          <a:xfrm>
            <a:off x="436270" y="738361"/>
            <a:ext cx="7626278" cy="1015663"/>
          </a:xfrm>
          <a:prstGeom prst="rect">
            <a:avLst/>
          </a:prstGeom>
          <a:noFill/>
        </p:spPr>
        <p:txBody>
          <a:bodyPr wrap="square" rtlCol="0">
            <a:spAutoFit/>
          </a:bodyPr>
          <a:lstStyle/>
          <a:p>
            <a:pPr marL="557199" lvl="1" indent="-214308" defTabSz="685783" fontAlgn="auto">
              <a:spcBef>
                <a:spcPts val="0"/>
              </a:spcBef>
              <a:spcAft>
                <a:spcPts val="0"/>
              </a:spcAft>
              <a:buFont typeface="Arial"/>
              <a:buChar char="•"/>
            </a:pPr>
            <a:r>
              <a:rPr lang="en-US" sz="1500" dirty="0">
                <a:solidFill>
                  <a:prstClr val="black"/>
                </a:solidFill>
                <a:latin typeface="Calibri" panose="020F0502020204030204"/>
                <a:ea typeface=""/>
                <a:cs typeface=""/>
              </a:rPr>
              <a:t>Closely tied with Google Cloud Platform tools including </a:t>
            </a:r>
            <a:r>
              <a:rPr lang="en-US" sz="1500" dirty="0" err="1">
                <a:solidFill>
                  <a:prstClr val="black"/>
                </a:solidFill>
                <a:latin typeface="Calibri" panose="020F0502020204030204"/>
                <a:ea typeface=""/>
                <a:cs typeface=""/>
              </a:rPr>
              <a:t>BigQuery</a:t>
            </a:r>
            <a:r>
              <a:rPr lang="en-US" sz="1500" dirty="0">
                <a:solidFill>
                  <a:prstClr val="black"/>
                </a:solidFill>
                <a:latin typeface="Calibri" panose="020F0502020204030204"/>
                <a:ea typeface=""/>
                <a:cs typeface=""/>
              </a:rPr>
              <a:t>, App Engine, Cloud </a:t>
            </a:r>
            <a:r>
              <a:rPr lang="en-US" sz="1500" dirty="0" err="1">
                <a:solidFill>
                  <a:prstClr val="black"/>
                </a:solidFill>
                <a:latin typeface="Calibri" panose="020F0502020204030204"/>
                <a:ea typeface=""/>
                <a:cs typeface=""/>
              </a:rPr>
              <a:t>Datalab</a:t>
            </a:r>
            <a:r>
              <a:rPr lang="en-US" sz="1500" dirty="0">
                <a:solidFill>
                  <a:prstClr val="black"/>
                </a:solidFill>
                <a:latin typeface="Calibri" panose="020F0502020204030204"/>
                <a:ea typeface=""/>
                <a:cs typeface=""/>
              </a:rPr>
              <a:t>, Google Genomics, and Compute Engine</a:t>
            </a:r>
          </a:p>
          <a:p>
            <a:pPr marL="557199" lvl="1" indent="-214308" defTabSz="685783" fontAlgn="auto">
              <a:spcBef>
                <a:spcPts val="0"/>
              </a:spcBef>
              <a:spcAft>
                <a:spcPts val="0"/>
              </a:spcAft>
              <a:buFont typeface="Arial"/>
              <a:buChar char="•"/>
            </a:pPr>
            <a:r>
              <a:rPr lang="en-US" sz="1500" dirty="0">
                <a:solidFill>
                  <a:prstClr val="black"/>
                </a:solidFill>
                <a:latin typeface="Calibri" panose="020F0502020204030204"/>
                <a:ea typeface=""/>
                <a:cs typeface=""/>
              </a:rPr>
              <a:t>Aggregated TCGA data in </a:t>
            </a:r>
            <a:r>
              <a:rPr lang="en-US" sz="1500" dirty="0" err="1">
                <a:solidFill>
                  <a:prstClr val="black"/>
                </a:solidFill>
                <a:latin typeface="Calibri" panose="020F0502020204030204"/>
                <a:ea typeface=""/>
                <a:cs typeface=""/>
              </a:rPr>
              <a:t>BigQuery</a:t>
            </a:r>
            <a:r>
              <a:rPr lang="en-US" sz="1500" dirty="0">
                <a:solidFill>
                  <a:prstClr val="black"/>
                </a:solidFill>
                <a:latin typeface="Calibri" panose="020F0502020204030204"/>
                <a:ea typeface=""/>
                <a:cs typeface=""/>
              </a:rPr>
              <a:t> allows fast SQL-like queries across the entire dataset</a:t>
            </a:r>
          </a:p>
          <a:p>
            <a:pPr marL="557199" lvl="1" indent="-214308" defTabSz="685783" fontAlgn="auto">
              <a:spcBef>
                <a:spcPts val="0"/>
              </a:spcBef>
              <a:spcAft>
                <a:spcPts val="0"/>
              </a:spcAft>
              <a:buFont typeface="Arial"/>
              <a:buChar char="•"/>
            </a:pPr>
            <a:r>
              <a:rPr lang="en-US" sz="1500" dirty="0">
                <a:solidFill>
                  <a:prstClr val="black"/>
                </a:solidFill>
                <a:latin typeface="Calibri" panose="020F0502020204030204"/>
                <a:ea typeface=""/>
                <a:cs typeface=""/>
              </a:rPr>
              <a:t>Web interface allows scientists to interactively compare and define cohorts</a:t>
            </a:r>
          </a:p>
        </p:txBody>
      </p:sp>
    </p:spTree>
    <p:extLst>
      <p:ext uri="{BB962C8B-B14F-4D97-AF65-F5344CB8AC3E}">
        <p14:creationId xmlns:p14="http://schemas.microsoft.com/office/powerpoint/2010/main" val="482406268"/>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73844"/>
            <a:ext cx="7886700" cy="585577"/>
          </a:xfrm>
        </p:spPr>
        <p:txBody>
          <a:bodyPr>
            <a:normAutofit/>
          </a:bodyPr>
          <a:lstStyle/>
          <a:p>
            <a:r>
              <a:rPr lang="en-US" dirty="0">
                <a:solidFill>
                  <a:schemeClr val="accent1">
                    <a:lumMod val="50000"/>
                  </a:schemeClr>
                </a:solidFill>
                <a:cs typeface="SapientSansBold"/>
              </a:rPr>
              <a:t>Seven Bridges Genomics Cloud Pilot</a:t>
            </a:r>
          </a:p>
        </p:txBody>
      </p:sp>
      <p:sp>
        <p:nvSpPr>
          <p:cNvPr id="5" name="Content Placeholder 4"/>
          <p:cNvSpPr>
            <a:spLocks noGrp="1"/>
          </p:cNvSpPr>
          <p:nvPr>
            <p:ph sz="half" idx="1"/>
          </p:nvPr>
        </p:nvSpPr>
        <p:spPr>
          <a:xfrm>
            <a:off x="628650" y="1369219"/>
            <a:ext cx="3886200" cy="2988650"/>
          </a:xfrm>
        </p:spPr>
        <p:txBody>
          <a:bodyPr>
            <a:normAutofit lnSpcReduction="10000"/>
          </a:bodyPr>
          <a:lstStyle/>
          <a:p>
            <a:r>
              <a:rPr lang="en-US" dirty="0" smtClean="0"/>
              <a:t>Built upon the SBG commercial cloud-based genomics platform</a:t>
            </a:r>
          </a:p>
          <a:p>
            <a:r>
              <a:rPr lang="en-US" dirty="0" smtClean="0"/>
              <a:t>Graphical query interface to identify hosted data of interest</a:t>
            </a:r>
          </a:p>
          <a:p>
            <a:r>
              <a:rPr lang="en-US" dirty="0" smtClean="0"/>
              <a:t>Includes a native implementation of the Common Workflow Language specification and graphical interface for creating user-defined workflows</a:t>
            </a:r>
            <a:endParaRPr lang="en-US" dirty="0"/>
          </a:p>
        </p:txBody>
      </p:sp>
      <p:sp>
        <p:nvSpPr>
          <p:cNvPr id="7" name="Content Placeholder 4"/>
          <p:cNvSpPr txBox="1">
            <a:spLocks/>
          </p:cNvSpPr>
          <p:nvPr/>
        </p:nvSpPr>
        <p:spPr>
          <a:xfrm>
            <a:off x="685800" y="1369219"/>
            <a:ext cx="38862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sz="2100">
              <a:solidFill>
                <a:prstClr val="black"/>
              </a:solidFill>
            </a:endParaRPr>
          </a:p>
        </p:txBody>
      </p:sp>
      <p:pic>
        <p:nvPicPr>
          <p:cNvPr id="8" name="Picture 7"/>
          <p:cNvPicPr>
            <a:picLocks noChangeAspect="1"/>
          </p:cNvPicPr>
          <p:nvPr/>
        </p:nvPicPr>
        <p:blipFill>
          <a:blip r:embed="rId3"/>
          <a:stretch>
            <a:fillRect/>
          </a:stretch>
        </p:blipFill>
        <p:spPr>
          <a:xfrm>
            <a:off x="4572002" y="1369219"/>
            <a:ext cx="2969663" cy="1797314"/>
          </a:xfrm>
          <a:prstGeom prst="rect">
            <a:avLst/>
          </a:prstGeom>
        </p:spPr>
      </p:pic>
      <p:pic>
        <p:nvPicPr>
          <p:cNvPr id="9" name="Picture 8"/>
          <p:cNvPicPr>
            <a:picLocks noChangeAspect="1"/>
          </p:cNvPicPr>
          <p:nvPr/>
        </p:nvPicPr>
        <p:blipFill>
          <a:blip r:embed="rId4"/>
          <a:stretch>
            <a:fillRect/>
          </a:stretch>
        </p:blipFill>
        <p:spPr>
          <a:xfrm>
            <a:off x="5756276" y="2869011"/>
            <a:ext cx="3078311" cy="1763713"/>
          </a:xfrm>
          <a:prstGeom prst="rect">
            <a:avLst/>
          </a:prstGeom>
        </p:spPr>
      </p:pic>
    </p:spTree>
    <p:extLst>
      <p:ext uri="{BB962C8B-B14F-4D97-AF65-F5344CB8AC3E}">
        <p14:creationId xmlns:p14="http://schemas.microsoft.com/office/powerpoint/2010/main" val="1028901241"/>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a:spLocks noGrp="1"/>
          </p:cNvSpPr>
          <p:nvPr>
            <p:ph type="title"/>
          </p:nvPr>
        </p:nvSpPr>
        <p:spPr>
          <a:xfrm>
            <a:off x="244366" y="238618"/>
            <a:ext cx="8576441" cy="682500"/>
          </a:xfrm>
          <a:prstGeom prst="rect">
            <a:avLst/>
          </a:prstGeom>
          <a:noFill/>
          <a:ln>
            <a:noFill/>
          </a:ln>
        </p:spPr>
        <p:txBody>
          <a:bodyPr vert="horz" lIns="68569" tIns="34275" rIns="68569" bIns="34275" rtlCol="0" anchor="b" anchorCtr="0">
            <a:noAutofit/>
          </a:bodyPr>
          <a:lstStyle/>
          <a:p>
            <a:pPr algn="l">
              <a:buClr>
                <a:srgbClr val="3D85C6"/>
              </a:buClr>
              <a:buSzPct val="25000"/>
            </a:pPr>
            <a:r>
              <a:rPr lang="en-US" dirty="0">
                <a:solidFill>
                  <a:schemeClr val="accent5">
                    <a:lumMod val="50000"/>
                  </a:schemeClr>
                </a:solidFill>
                <a:latin typeface="+mj-lt"/>
                <a:ea typeface="+mj-ea"/>
                <a:cs typeface="+mj-cs"/>
              </a:rPr>
              <a:t>Workspace – </a:t>
            </a:r>
            <a:r>
              <a:rPr lang="en-US" dirty="0" smtClean="0">
                <a:solidFill>
                  <a:schemeClr val="accent5">
                    <a:lumMod val="50000"/>
                  </a:schemeClr>
                </a:solidFill>
                <a:latin typeface="+mj-lt"/>
                <a:ea typeface="+mj-ea"/>
                <a:cs typeface="+mj-cs"/>
              </a:rPr>
              <a:t/>
            </a:r>
            <a:br>
              <a:rPr lang="en-US" dirty="0" smtClean="0">
                <a:solidFill>
                  <a:schemeClr val="accent5">
                    <a:lumMod val="50000"/>
                  </a:schemeClr>
                </a:solidFill>
                <a:latin typeface="+mj-lt"/>
                <a:ea typeface="+mj-ea"/>
                <a:cs typeface="+mj-cs"/>
              </a:rPr>
            </a:br>
            <a:r>
              <a:rPr lang="en-US" dirty="0" smtClean="0">
                <a:solidFill>
                  <a:schemeClr val="accent5">
                    <a:lumMod val="50000"/>
                  </a:schemeClr>
                </a:solidFill>
                <a:latin typeface="+mj-lt"/>
                <a:ea typeface="+mj-ea"/>
                <a:cs typeface="+mj-cs"/>
              </a:rPr>
              <a:t>isolated </a:t>
            </a:r>
            <a:r>
              <a:rPr lang="en-US" dirty="0">
                <a:solidFill>
                  <a:schemeClr val="accent5">
                    <a:lumMod val="50000"/>
                  </a:schemeClr>
                </a:solidFill>
                <a:latin typeface="+mj-lt"/>
                <a:ea typeface="+mj-ea"/>
                <a:cs typeface="+mj-cs"/>
              </a:rPr>
              <a:t>environment for collaborative analysis</a:t>
            </a:r>
          </a:p>
        </p:txBody>
      </p:sp>
      <p:sp>
        <p:nvSpPr>
          <p:cNvPr id="780" name="Shape 780"/>
          <p:cNvSpPr/>
          <p:nvPr/>
        </p:nvSpPr>
        <p:spPr>
          <a:xfrm>
            <a:off x="2035124" y="2458209"/>
            <a:ext cx="5456025" cy="577199"/>
          </a:xfrm>
          <a:prstGeom prst="rect">
            <a:avLst/>
          </a:prstGeom>
          <a:noFill/>
          <a:ln>
            <a:noFill/>
          </a:ln>
        </p:spPr>
        <p:txBody>
          <a:bodyPr lIns="68569" tIns="34275" rIns="68569" bIns="34275" anchor="t" anchorCtr="0">
            <a:noAutofit/>
          </a:bodyPr>
          <a:lstStyle/>
          <a:p>
            <a:pPr algn="ctr" defTabSz="685783" fontAlgn="auto">
              <a:spcBef>
                <a:spcPts val="0"/>
              </a:spcBef>
              <a:spcAft>
                <a:spcPts val="0"/>
              </a:spcAft>
              <a:buClr>
                <a:srgbClr val="949494"/>
              </a:buClr>
              <a:buSzPct val="25000"/>
            </a:pPr>
            <a:r>
              <a:rPr lang="en-US" sz="3300" b="1">
                <a:solidFill>
                  <a:srgbClr val="949494"/>
                </a:solidFill>
                <a:latin typeface="Arial"/>
                <a:ea typeface="Arial"/>
                <a:cs typeface="Arial"/>
                <a:sym typeface="Arial"/>
              </a:rPr>
              <a:t>Data + Methods → Results</a:t>
            </a:r>
          </a:p>
        </p:txBody>
      </p:sp>
      <p:sp>
        <p:nvSpPr>
          <p:cNvPr id="781" name="Shape 781"/>
          <p:cNvSpPr txBox="1"/>
          <p:nvPr/>
        </p:nvSpPr>
        <p:spPr>
          <a:xfrm>
            <a:off x="1209425" y="1369750"/>
            <a:ext cx="2324700" cy="484499"/>
          </a:xfrm>
          <a:prstGeom prst="rect">
            <a:avLst/>
          </a:prstGeom>
          <a:noFill/>
          <a:ln>
            <a:noFill/>
          </a:ln>
        </p:spPr>
        <p:txBody>
          <a:bodyPr lIns="68569" tIns="34275" rIns="68569" bIns="34275" anchor="t" anchorCtr="0">
            <a:noAutofit/>
          </a:bodyPr>
          <a:lstStyle/>
          <a:p>
            <a:pPr algn="ctr" defTabSz="685783" fontAlgn="auto">
              <a:spcBef>
                <a:spcPts val="0"/>
              </a:spcBef>
              <a:spcAft>
                <a:spcPts val="0"/>
              </a:spcAft>
              <a:buClr>
                <a:srgbClr val="00609F"/>
              </a:buClr>
              <a:buSzPct val="25000"/>
            </a:pPr>
            <a:r>
              <a:rPr lang="en-US" b="1">
                <a:solidFill>
                  <a:srgbClr val="00609F"/>
                </a:solidFill>
                <a:latin typeface="Arial"/>
                <a:ea typeface="Arial"/>
                <a:cs typeface="Arial"/>
                <a:sym typeface="Arial"/>
              </a:rPr>
              <a:t>sample data and metadata </a:t>
            </a:r>
            <a:r>
              <a:rPr lang="en-US">
                <a:solidFill>
                  <a:srgbClr val="00609F"/>
                </a:solidFill>
                <a:latin typeface="Arial"/>
                <a:ea typeface="Arial"/>
                <a:cs typeface="Arial"/>
                <a:sym typeface="Arial"/>
              </a:rPr>
              <a:t>(e.g. BAMs, tissue type)</a:t>
            </a:r>
          </a:p>
        </p:txBody>
      </p:sp>
      <p:cxnSp>
        <p:nvCxnSpPr>
          <p:cNvPr id="782" name="Shape 782"/>
          <p:cNvCxnSpPr/>
          <p:nvPr/>
        </p:nvCxnSpPr>
        <p:spPr>
          <a:xfrm>
            <a:off x="2371775" y="2006652"/>
            <a:ext cx="73800" cy="614999"/>
          </a:xfrm>
          <a:prstGeom prst="straightConnector1">
            <a:avLst/>
          </a:prstGeom>
          <a:noFill/>
          <a:ln w="25400" cap="flat" cmpd="sng">
            <a:solidFill>
              <a:schemeClr val="accent4"/>
            </a:solidFill>
            <a:prstDash val="solid"/>
            <a:round/>
            <a:headEnd type="none" w="med" len="med"/>
            <a:tailEnd type="stealth" w="lg" len="lg"/>
          </a:ln>
        </p:spPr>
      </p:cxnSp>
      <p:sp>
        <p:nvSpPr>
          <p:cNvPr id="783" name="Shape 783"/>
          <p:cNvSpPr txBox="1"/>
          <p:nvPr/>
        </p:nvSpPr>
        <p:spPr>
          <a:xfrm>
            <a:off x="3557750" y="1365667"/>
            <a:ext cx="1904175" cy="484499"/>
          </a:xfrm>
          <a:prstGeom prst="rect">
            <a:avLst/>
          </a:prstGeom>
          <a:noFill/>
          <a:ln>
            <a:noFill/>
          </a:ln>
        </p:spPr>
        <p:txBody>
          <a:bodyPr lIns="68569" tIns="34275" rIns="68569" bIns="34275" anchor="t" anchorCtr="0">
            <a:noAutofit/>
          </a:bodyPr>
          <a:lstStyle/>
          <a:p>
            <a:pPr algn="ctr" defTabSz="685783" fontAlgn="auto">
              <a:spcBef>
                <a:spcPts val="0"/>
              </a:spcBef>
              <a:spcAft>
                <a:spcPts val="0"/>
              </a:spcAft>
              <a:buClr>
                <a:srgbClr val="00609F"/>
              </a:buClr>
              <a:buSzPct val="25000"/>
            </a:pPr>
            <a:r>
              <a:rPr lang="en-US" b="1">
                <a:solidFill>
                  <a:srgbClr val="00609F"/>
                </a:solidFill>
                <a:latin typeface="Arial"/>
                <a:ea typeface="Arial"/>
                <a:cs typeface="Arial"/>
                <a:sym typeface="Arial"/>
              </a:rPr>
              <a:t>algorithms</a:t>
            </a:r>
            <a:r>
              <a:rPr lang="en-US">
                <a:solidFill>
                  <a:srgbClr val="00609F"/>
                </a:solidFill>
                <a:latin typeface="Arial"/>
                <a:ea typeface="Arial"/>
                <a:cs typeface="Arial"/>
                <a:sym typeface="Arial"/>
              </a:rPr>
              <a:t> </a:t>
            </a:r>
          </a:p>
          <a:p>
            <a:pPr algn="ctr" defTabSz="685783" fontAlgn="auto">
              <a:spcBef>
                <a:spcPts val="0"/>
              </a:spcBef>
              <a:spcAft>
                <a:spcPts val="0"/>
              </a:spcAft>
              <a:buClr>
                <a:srgbClr val="00609F"/>
              </a:buClr>
              <a:buSzPct val="25000"/>
            </a:pPr>
            <a:r>
              <a:rPr lang="en-US">
                <a:solidFill>
                  <a:srgbClr val="00609F"/>
                </a:solidFill>
                <a:latin typeface="Arial"/>
                <a:ea typeface="Arial"/>
                <a:cs typeface="Arial"/>
                <a:sym typeface="Arial"/>
              </a:rPr>
              <a:t>(e.g. mutation calling)</a:t>
            </a:r>
          </a:p>
        </p:txBody>
      </p:sp>
      <p:cxnSp>
        <p:nvCxnSpPr>
          <p:cNvPr id="784" name="Shape 784"/>
          <p:cNvCxnSpPr/>
          <p:nvPr/>
        </p:nvCxnSpPr>
        <p:spPr>
          <a:xfrm flipH="1">
            <a:off x="4362013" y="2078767"/>
            <a:ext cx="147825" cy="500699"/>
          </a:xfrm>
          <a:prstGeom prst="straightConnector1">
            <a:avLst/>
          </a:prstGeom>
          <a:noFill/>
          <a:ln w="25400" cap="flat" cmpd="sng">
            <a:solidFill>
              <a:schemeClr val="accent4"/>
            </a:solidFill>
            <a:prstDash val="solid"/>
            <a:round/>
            <a:headEnd type="none" w="med" len="med"/>
            <a:tailEnd type="stealth" w="lg" len="lg"/>
          </a:ln>
        </p:spPr>
      </p:cxnSp>
      <p:sp>
        <p:nvSpPr>
          <p:cNvPr id="785" name="Shape 785"/>
          <p:cNvSpPr txBox="1"/>
          <p:nvPr/>
        </p:nvSpPr>
        <p:spPr>
          <a:xfrm>
            <a:off x="1583653" y="3318658"/>
            <a:ext cx="2868974" cy="484499"/>
          </a:xfrm>
          <a:prstGeom prst="rect">
            <a:avLst/>
          </a:prstGeom>
          <a:noFill/>
          <a:ln>
            <a:noFill/>
          </a:ln>
        </p:spPr>
        <p:txBody>
          <a:bodyPr lIns="68569" tIns="34275" rIns="68569" bIns="34275" anchor="t" anchorCtr="0">
            <a:noAutofit/>
          </a:bodyPr>
          <a:lstStyle/>
          <a:p>
            <a:pPr algn="ctr" defTabSz="685783" fontAlgn="auto">
              <a:spcBef>
                <a:spcPts val="0"/>
              </a:spcBef>
              <a:spcAft>
                <a:spcPts val="0"/>
              </a:spcAft>
              <a:buClr>
                <a:srgbClr val="00609F"/>
              </a:buClr>
              <a:buSzPct val="25000"/>
            </a:pPr>
            <a:r>
              <a:rPr lang="en-US" b="1">
                <a:solidFill>
                  <a:srgbClr val="00609F"/>
                </a:solidFill>
                <a:latin typeface="Arial"/>
                <a:ea typeface="Arial"/>
                <a:cs typeface="Arial"/>
                <a:sym typeface="Arial"/>
              </a:rPr>
              <a:t>Wiring logic</a:t>
            </a:r>
          </a:p>
          <a:p>
            <a:pPr algn="ctr" defTabSz="685783" fontAlgn="auto">
              <a:spcBef>
                <a:spcPts val="0"/>
              </a:spcBef>
              <a:spcAft>
                <a:spcPts val="0"/>
              </a:spcAft>
              <a:buClr>
                <a:srgbClr val="00609F"/>
              </a:buClr>
              <a:buSzPct val="25000"/>
            </a:pPr>
            <a:r>
              <a:rPr lang="en-US">
                <a:solidFill>
                  <a:srgbClr val="00609F"/>
                </a:solidFill>
                <a:latin typeface="Arial"/>
                <a:ea typeface="Arial"/>
                <a:cs typeface="Arial"/>
                <a:sym typeface="Arial"/>
              </a:rPr>
              <a:t>(e.g. use the exome capture BAM)</a:t>
            </a:r>
          </a:p>
        </p:txBody>
      </p:sp>
      <p:cxnSp>
        <p:nvCxnSpPr>
          <p:cNvPr id="786" name="Shape 786"/>
          <p:cNvCxnSpPr>
            <a:stCxn id="785" idx="0"/>
          </p:cNvCxnSpPr>
          <p:nvPr/>
        </p:nvCxnSpPr>
        <p:spPr>
          <a:xfrm rot="10800000" flipH="1">
            <a:off x="3018140" y="2953928"/>
            <a:ext cx="221175" cy="364725"/>
          </a:xfrm>
          <a:prstGeom prst="straightConnector1">
            <a:avLst/>
          </a:prstGeom>
          <a:noFill/>
          <a:ln w="25400" cap="flat" cmpd="sng">
            <a:solidFill>
              <a:schemeClr val="accent4"/>
            </a:solidFill>
            <a:prstDash val="solid"/>
            <a:round/>
            <a:headEnd type="none" w="med" len="med"/>
            <a:tailEnd type="stealth" w="lg" len="lg"/>
          </a:ln>
        </p:spPr>
      </p:cxnSp>
      <p:sp>
        <p:nvSpPr>
          <p:cNvPr id="787" name="Shape 787"/>
          <p:cNvSpPr txBox="1"/>
          <p:nvPr/>
        </p:nvSpPr>
        <p:spPr>
          <a:xfrm>
            <a:off x="4764120" y="3415278"/>
            <a:ext cx="3197925" cy="692399"/>
          </a:xfrm>
          <a:prstGeom prst="rect">
            <a:avLst/>
          </a:prstGeom>
          <a:noFill/>
          <a:ln>
            <a:noFill/>
          </a:ln>
        </p:spPr>
        <p:txBody>
          <a:bodyPr lIns="68569" tIns="34275" rIns="68569" bIns="34275" anchor="t" anchorCtr="0">
            <a:noAutofit/>
          </a:bodyPr>
          <a:lstStyle/>
          <a:p>
            <a:pPr algn="ctr" defTabSz="685783" fontAlgn="auto">
              <a:spcBef>
                <a:spcPts val="0"/>
              </a:spcBef>
              <a:spcAft>
                <a:spcPts val="0"/>
              </a:spcAft>
              <a:buClr>
                <a:srgbClr val="00609F"/>
              </a:buClr>
              <a:buSzPct val="25000"/>
            </a:pPr>
            <a:r>
              <a:rPr lang="en-US" b="1">
                <a:solidFill>
                  <a:srgbClr val="00609F"/>
                </a:solidFill>
                <a:latin typeface="Arial"/>
                <a:ea typeface="Arial"/>
                <a:cs typeface="Arial"/>
                <a:sym typeface="Arial"/>
              </a:rPr>
              <a:t>executions and results</a:t>
            </a:r>
          </a:p>
          <a:p>
            <a:pPr algn="ctr" defTabSz="685783" fontAlgn="auto">
              <a:spcBef>
                <a:spcPts val="0"/>
              </a:spcBef>
              <a:spcAft>
                <a:spcPts val="0"/>
              </a:spcAft>
              <a:buClr>
                <a:srgbClr val="00609F"/>
              </a:buClr>
              <a:buSzPct val="25000"/>
            </a:pPr>
            <a:r>
              <a:rPr lang="en-US">
                <a:solidFill>
                  <a:srgbClr val="00609F"/>
                </a:solidFill>
                <a:latin typeface="Arial"/>
                <a:ea typeface="Arial"/>
                <a:cs typeface="Arial"/>
                <a:sym typeface="Arial"/>
              </a:rPr>
              <a:t>(e.g. run mutation caller v41 on this exact bam and track results)</a:t>
            </a:r>
          </a:p>
        </p:txBody>
      </p:sp>
      <p:sp>
        <p:nvSpPr>
          <p:cNvPr id="788" name="Shape 788"/>
          <p:cNvSpPr/>
          <p:nvPr/>
        </p:nvSpPr>
        <p:spPr>
          <a:xfrm rot="-5400000">
            <a:off x="6267214" y="2210516"/>
            <a:ext cx="283499" cy="2097899"/>
          </a:xfrm>
          <a:prstGeom prst="leftBrace">
            <a:avLst>
              <a:gd name="adj1" fmla="val 8333"/>
              <a:gd name="adj2" fmla="val 50000"/>
            </a:avLst>
          </a:prstGeom>
          <a:noFill/>
          <a:ln w="25400" cap="flat" cmpd="sng">
            <a:solidFill>
              <a:schemeClr val="dk1"/>
            </a:solidFill>
            <a:prstDash val="solid"/>
            <a:round/>
            <a:headEnd type="none" w="med" len="med"/>
            <a:tailEnd type="none" w="med" len="med"/>
          </a:ln>
        </p:spPr>
        <p:txBody>
          <a:bodyPr lIns="68569" tIns="34275" rIns="68569" bIns="34275" anchor="ctr" anchorCtr="0">
            <a:noAutofit/>
          </a:bodyPr>
          <a:lstStyle/>
          <a:p>
            <a:pPr algn="ctr" defTabSz="685783" fontAlgn="auto">
              <a:spcBef>
                <a:spcPts val="0"/>
              </a:spcBef>
              <a:spcAft>
                <a:spcPts val="0"/>
              </a:spcAft>
              <a:buClr>
                <a:prstClr val="black"/>
              </a:buClr>
            </a:pPr>
            <a:endParaRPr>
              <a:solidFill>
                <a:prstClr val="black"/>
              </a:solidFill>
              <a:latin typeface="Arial"/>
              <a:ea typeface="Arial"/>
              <a:cs typeface="Arial"/>
              <a:sym typeface="Arial"/>
            </a:endParaRPr>
          </a:p>
        </p:txBody>
      </p:sp>
      <p:sp>
        <p:nvSpPr>
          <p:cNvPr id="790" name="Shape 790"/>
          <p:cNvSpPr/>
          <p:nvPr/>
        </p:nvSpPr>
        <p:spPr>
          <a:xfrm>
            <a:off x="1219203" y="971554"/>
            <a:ext cx="6705599" cy="3743324"/>
          </a:xfrm>
          <a:prstGeom prst="rect">
            <a:avLst/>
          </a:prstGeom>
          <a:noFill/>
          <a:ln w="38100" cap="flat" cmpd="sng">
            <a:solidFill>
              <a:srgbClr val="4A7DBA"/>
            </a:solidFill>
            <a:prstDash val="solid"/>
            <a:round/>
            <a:headEnd type="none" w="med" len="med"/>
            <a:tailEnd type="none" w="med" len="med"/>
          </a:ln>
        </p:spPr>
        <p:txBody>
          <a:bodyPr lIns="68569" tIns="34275" rIns="68569" bIns="34275" anchor="ctr" anchorCtr="0">
            <a:noAutofit/>
          </a:bodyPr>
          <a:lstStyle/>
          <a:p>
            <a:pPr algn="ctr" defTabSz="685783" fontAlgn="auto">
              <a:spcBef>
                <a:spcPts val="0"/>
              </a:spcBef>
              <a:spcAft>
                <a:spcPts val="0"/>
              </a:spcAft>
            </a:pPr>
            <a:endParaRPr>
              <a:solidFill>
                <a:prstClr val="white"/>
              </a:solidFill>
              <a:latin typeface="Calibri"/>
              <a:ea typeface="Calibri"/>
              <a:cs typeface="Calibri"/>
              <a:sym typeface="Calibri"/>
            </a:endParaRPr>
          </a:p>
        </p:txBody>
      </p:sp>
      <p:sp>
        <p:nvSpPr>
          <p:cNvPr id="14" name="TextBox 13"/>
          <p:cNvSpPr txBox="1"/>
          <p:nvPr/>
        </p:nvSpPr>
        <p:spPr>
          <a:xfrm>
            <a:off x="6235855" y="4872063"/>
            <a:ext cx="1675459" cy="230832"/>
          </a:xfrm>
          <a:prstGeom prst="rect">
            <a:avLst/>
          </a:prstGeom>
          <a:noFill/>
        </p:spPr>
        <p:txBody>
          <a:bodyPr wrap="none" rtlCol="0">
            <a:spAutoFit/>
          </a:bodyPr>
          <a:lstStyle/>
          <a:p>
            <a:pPr defTabSz="685783" fontAlgn="auto">
              <a:spcBef>
                <a:spcPts val="0"/>
              </a:spcBef>
              <a:spcAft>
                <a:spcPts val="0"/>
              </a:spcAft>
            </a:pPr>
            <a:r>
              <a:rPr lang="en-US" sz="900" dirty="0">
                <a:solidFill>
                  <a:prstClr val="black"/>
                </a:solidFill>
                <a:latin typeface="Calibri Light" panose="020F0302020204030204"/>
                <a:ea typeface=""/>
                <a:cs typeface=""/>
              </a:rPr>
              <a:t>Slide courtesy of Broad Institute</a:t>
            </a:r>
          </a:p>
        </p:txBody>
      </p:sp>
    </p:spTree>
    <p:extLst>
      <p:ext uri="{BB962C8B-B14F-4D97-AF65-F5344CB8AC3E}">
        <p14:creationId xmlns:p14="http://schemas.microsoft.com/office/powerpoint/2010/main" val="98547773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rPr>
              <a:t>Understanding Cancer</a:t>
            </a:r>
            <a:endParaRPr lang="en-US" baseline="30000" dirty="0"/>
          </a:p>
        </p:txBody>
      </p:sp>
      <p:sp>
        <p:nvSpPr>
          <p:cNvPr id="3" name="Content Placeholder 2"/>
          <p:cNvSpPr>
            <a:spLocks noGrp="1"/>
          </p:cNvSpPr>
          <p:nvPr>
            <p:ph sz="quarter" idx="11"/>
          </p:nvPr>
        </p:nvSpPr>
        <p:spPr/>
        <p:txBody>
          <a:bodyPr/>
          <a:lstStyle/>
          <a:p>
            <a:r>
              <a:rPr lang="en-US" sz="2400" b="1" dirty="0" smtClean="0"/>
              <a:t>Precision medicine </a:t>
            </a:r>
            <a:r>
              <a:rPr lang="en-US" sz="2400" dirty="0" smtClean="0"/>
              <a:t>will lead to </a:t>
            </a:r>
            <a:r>
              <a:rPr lang="en-US" sz="2400" b="1" dirty="0" smtClean="0"/>
              <a:t>fundamental understanding </a:t>
            </a:r>
            <a:r>
              <a:rPr lang="en-US" sz="2400" dirty="0" smtClean="0"/>
              <a:t>of the complex interplay between genetics, epigenetics, nutrition, environment and clinical presentation and </a:t>
            </a:r>
            <a:r>
              <a:rPr lang="en-US" sz="2400" b="1" dirty="0" smtClean="0"/>
              <a:t>direct effective, evidence-based prevention and treatment</a:t>
            </a:r>
            <a:r>
              <a:rPr lang="en-US" sz="2400" dirty="0" smtClean="0"/>
              <a:t>.</a:t>
            </a:r>
          </a:p>
        </p:txBody>
      </p:sp>
      <p:pic>
        <p:nvPicPr>
          <p:cNvPr id="4" name="Picture 3"/>
          <p:cNvPicPr>
            <a:picLocks noChangeAspect="1"/>
          </p:cNvPicPr>
          <p:nvPr/>
        </p:nvPicPr>
        <p:blipFill>
          <a:blip r:embed="rId2"/>
          <a:stretch>
            <a:fillRect/>
          </a:stretch>
        </p:blipFill>
        <p:spPr>
          <a:xfrm>
            <a:off x="4887310" y="2675129"/>
            <a:ext cx="3027720" cy="2264734"/>
          </a:xfrm>
          <a:prstGeom prst="rect">
            <a:avLst/>
          </a:prstGeom>
        </p:spPr>
      </p:pic>
    </p:spTree>
    <p:extLst>
      <p:ext uri="{BB962C8B-B14F-4D97-AF65-F5344CB8AC3E}">
        <p14:creationId xmlns:p14="http://schemas.microsoft.com/office/powerpoint/2010/main" val="517666772"/>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NIH_aerial_large"/>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4"/>
          <p:cNvSpPr>
            <a:spLocks noChangeArrowheads="1"/>
          </p:cNvSpPr>
          <p:nvPr/>
        </p:nvSpPr>
        <p:spPr bwMode="auto">
          <a:xfrm>
            <a:off x="152400" y="-95250"/>
            <a:ext cx="899160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3600" dirty="0" smtClean="0">
                <a:solidFill>
                  <a:srgbClr val="FFFF00"/>
                </a:solidFill>
                <a:latin typeface="Helvetica" charset="0"/>
                <a:ea typeface="ＭＳ Ｐゴシック" charset="0"/>
                <a:cs typeface="Helvetica" charset="0"/>
              </a:rPr>
              <a:t>GDC Acknowledgements</a:t>
            </a:r>
            <a:endParaRPr lang="en-US" sz="3600" u="sng" dirty="0">
              <a:solidFill>
                <a:srgbClr val="FFE957"/>
              </a:solidFill>
              <a:latin typeface="Helvetica" charset="0"/>
              <a:ea typeface="ＭＳ Ｐゴシック" charset="0"/>
              <a:cs typeface="Helvetica" charset="0"/>
            </a:endParaRPr>
          </a:p>
        </p:txBody>
      </p:sp>
      <p:sp>
        <p:nvSpPr>
          <p:cNvPr id="261123" name="Rectangle 5"/>
          <p:cNvSpPr>
            <a:spLocks noChangeArrowheads="1"/>
          </p:cNvSpPr>
          <p:nvPr/>
        </p:nvSpPr>
        <p:spPr bwMode="auto">
          <a:xfrm>
            <a:off x="79888" y="509977"/>
            <a:ext cx="3967753" cy="510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fontAlgn="base">
              <a:lnSpc>
                <a:spcPct val="90000"/>
              </a:lnSpc>
              <a:spcBef>
                <a:spcPct val="0"/>
              </a:spcBef>
              <a:spcAft>
                <a:spcPct val="0"/>
              </a:spcAft>
            </a:pPr>
            <a:r>
              <a:rPr lang="en-US" sz="2000" u="sng" dirty="0" smtClean="0">
                <a:solidFill>
                  <a:srgbClr val="FFFF00"/>
                </a:solidFill>
                <a:latin typeface="Helvetica" charset="0"/>
                <a:ea typeface="ＭＳ Ｐゴシック" charset="0"/>
                <a:cs typeface="Helvetica" charset="0"/>
              </a:rPr>
              <a:t>NCI Center for Cancer Genomics</a:t>
            </a:r>
            <a:endParaRPr lang="en-US" sz="1000" dirty="0">
              <a:solidFill>
                <a:srgbClr val="000099"/>
              </a:solidFill>
              <a:latin typeface="Helvetica" charset="0"/>
              <a:ea typeface="ＭＳ Ｐゴシック" charset="0"/>
              <a:cs typeface="Helvetica" charset="0"/>
            </a:endParaRPr>
          </a:p>
          <a:p>
            <a:pPr algn="ctr" fontAlgn="base">
              <a:lnSpc>
                <a:spcPct val="90000"/>
              </a:lnSpc>
              <a:spcBef>
                <a:spcPct val="0"/>
              </a:spcBef>
              <a:spcAft>
                <a:spcPct val="0"/>
              </a:spcAft>
            </a:pPr>
            <a:endParaRPr lang="en-US" sz="1000" u="sng" dirty="0">
              <a:solidFill>
                <a:srgbClr val="FFFF00"/>
              </a:solidFill>
              <a:latin typeface="Helvetica" charset="0"/>
              <a:ea typeface="ＭＳ Ｐゴシック" charset="0"/>
              <a:cs typeface="Helvetica" charset="0"/>
            </a:endParaRPr>
          </a:p>
        </p:txBody>
      </p:sp>
      <p:sp>
        <p:nvSpPr>
          <p:cNvPr id="261125" name="Rectangle 5"/>
          <p:cNvSpPr>
            <a:spLocks noChangeArrowheads="1"/>
          </p:cNvSpPr>
          <p:nvPr/>
        </p:nvSpPr>
        <p:spPr bwMode="auto">
          <a:xfrm>
            <a:off x="5500349" y="540308"/>
            <a:ext cx="2047531" cy="1908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fontAlgn="base">
              <a:lnSpc>
                <a:spcPct val="90000"/>
              </a:lnSpc>
              <a:spcBef>
                <a:spcPct val="0"/>
              </a:spcBef>
              <a:spcAft>
                <a:spcPct val="0"/>
              </a:spcAft>
            </a:pPr>
            <a:r>
              <a:rPr lang="en-US" sz="2000" u="sng" dirty="0" smtClean="0">
                <a:solidFill>
                  <a:srgbClr val="FFFF00"/>
                </a:solidFill>
                <a:latin typeface="Helvetica" charset="0"/>
                <a:ea typeface="ＭＳ Ｐゴシック" charset="0"/>
                <a:cs typeface="Helvetica" charset="0"/>
              </a:rPr>
              <a:t>Univ. of Chicago</a:t>
            </a:r>
            <a:endParaRPr lang="en-US" sz="2000" dirty="0">
              <a:solidFill>
                <a:srgbClr val="000099"/>
              </a:solidFill>
              <a:latin typeface="Helvetica" charset="0"/>
              <a:ea typeface="ＭＳ Ｐゴシック" charset="0"/>
              <a:cs typeface="Helvetica" charset="0"/>
            </a:endParaRPr>
          </a:p>
          <a:p>
            <a:pPr algn="ctr" fontAlgn="base">
              <a:spcBef>
                <a:spcPct val="0"/>
              </a:spcBef>
              <a:spcAft>
                <a:spcPct val="0"/>
              </a:spcAft>
            </a:pPr>
            <a:r>
              <a:rPr lang="en-US" sz="2000" dirty="0" smtClean="0">
                <a:solidFill>
                  <a:srgbClr val="FFFFFF"/>
                </a:solidFill>
                <a:latin typeface="Helvetica" charset="0"/>
                <a:ea typeface="ＭＳ Ｐゴシック" charset="0"/>
                <a:cs typeface="Helvetica" charset="0"/>
              </a:rPr>
              <a:t>Bob Grossman</a:t>
            </a:r>
          </a:p>
          <a:p>
            <a:pPr algn="ctr" fontAlgn="base">
              <a:spcBef>
                <a:spcPct val="0"/>
              </a:spcBef>
              <a:spcAft>
                <a:spcPct val="0"/>
              </a:spcAft>
            </a:pPr>
            <a:r>
              <a:rPr lang="en-US" sz="2000" dirty="0" smtClean="0">
                <a:solidFill>
                  <a:srgbClr val="FFFFFF"/>
                </a:solidFill>
                <a:latin typeface="Helvetica" charset="0"/>
                <a:ea typeface="ＭＳ Ｐゴシック" charset="0"/>
                <a:cs typeface="Helvetica" charset="0"/>
              </a:rPr>
              <a:t>Allison Heath</a:t>
            </a:r>
          </a:p>
          <a:p>
            <a:pPr algn="ctr" fontAlgn="base">
              <a:spcBef>
                <a:spcPct val="0"/>
              </a:spcBef>
              <a:spcAft>
                <a:spcPct val="0"/>
              </a:spcAft>
            </a:pPr>
            <a:r>
              <a:rPr lang="en-US" sz="2000" dirty="0" smtClean="0">
                <a:solidFill>
                  <a:srgbClr val="FFFFFF"/>
                </a:solidFill>
                <a:latin typeface="Helvetica" charset="0"/>
                <a:ea typeface="ＭＳ Ｐゴシック" charset="0"/>
                <a:cs typeface="Helvetica" charset="0"/>
              </a:rPr>
              <a:t>Mike Ford</a:t>
            </a:r>
          </a:p>
          <a:p>
            <a:pPr algn="ctr" fontAlgn="base">
              <a:spcBef>
                <a:spcPct val="0"/>
              </a:spcBef>
              <a:spcAft>
                <a:spcPct val="0"/>
              </a:spcAft>
            </a:pPr>
            <a:r>
              <a:rPr lang="en-US" sz="2000" dirty="0" err="1" smtClean="0">
                <a:solidFill>
                  <a:srgbClr val="FFFFFF"/>
                </a:solidFill>
                <a:latin typeface="Helvetica" charset="0"/>
                <a:ea typeface="ＭＳ Ｐゴシック" charset="0"/>
                <a:cs typeface="Helvetica" charset="0"/>
              </a:rPr>
              <a:t>Zhenyu</a:t>
            </a:r>
            <a:r>
              <a:rPr lang="en-US" sz="2000" dirty="0" smtClean="0">
                <a:solidFill>
                  <a:srgbClr val="FFFFFF"/>
                </a:solidFill>
                <a:latin typeface="Helvetica" charset="0"/>
                <a:ea typeface="ＭＳ Ｐゴシック" charset="0"/>
                <a:cs typeface="Helvetica" charset="0"/>
              </a:rPr>
              <a:t> Zhang</a:t>
            </a:r>
          </a:p>
          <a:p>
            <a:pPr algn="ctr" fontAlgn="base">
              <a:spcBef>
                <a:spcPct val="0"/>
              </a:spcBef>
              <a:spcAft>
                <a:spcPct val="0"/>
              </a:spcAft>
            </a:pPr>
            <a:endParaRPr lang="en-US" sz="2000" dirty="0">
              <a:solidFill>
                <a:srgbClr val="FFFFFF"/>
              </a:solidFill>
              <a:latin typeface="Helvetica" charset="0"/>
              <a:ea typeface="ＭＳ Ｐゴシック" charset="0"/>
              <a:cs typeface="Helvetica" charset="0"/>
            </a:endParaRPr>
          </a:p>
        </p:txBody>
      </p:sp>
      <p:sp>
        <p:nvSpPr>
          <p:cNvPr id="261129" name="Rectangle 1"/>
          <p:cNvSpPr>
            <a:spLocks noChangeArrowheads="1"/>
          </p:cNvSpPr>
          <p:nvPr/>
        </p:nvSpPr>
        <p:spPr bwMode="auto">
          <a:xfrm>
            <a:off x="4175125" y="2197295"/>
            <a:ext cx="4697942" cy="37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fontAlgn="base">
              <a:lnSpc>
                <a:spcPct val="90000"/>
              </a:lnSpc>
              <a:spcBef>
                <a:spcPct val="0"/>
              </a:spcBef>
              <a:spcAft>
                <a:spcPct val="0"/>
              </a:spcAft>
            </a:pPr>
            <a:r>
              <a:rPr lang="en-US" sz="2000" u="sng" dirty="0" smtClean="0">
                <a:solidFill>
                  <a:srgbClr val="FFFF00"/>
                </a:solidFill>
                <a:latin typeface="Helvetica" charset="0"/>
                <a:ea typeface="ＭＳ Ｐゴシック" charset="0"/>
                <a:cs typeface="Helvetica" charset="0"/>
              </a:rPr>
              <a:t>Ontario Institute for Cancer Research</a:t>
            </a:r>
            <a:endParaRPr lang="en-US" sz="2000" u="sng" dirty="0">
              <a:solidFill>
                <a:srgbClr val="FFFF00"/>
              </a:solidFill>
              <a:latin typeface="Helvetica" charset="0"/>
              <a:ea typeface="ＭＳ Ｐゴシック" charset="0"/>
              <a:cs typeface="Helvetica" charset="0"/>
            </a:endParaRPr>
          </a:p>
        </p:txBody>
      </p:sp>
      <p:sp>
        <p:nvSpPr>
          <p:cNvPr id="13" name="Rectangle 5"/>
          <p:cNvSpPr>
            <a:spLocks noChangeArrowheads="1"/>
          </p:cNvSpPr>
          <p:nvPr/>
        </p:nvSpPr>
        <p:spPr bwMode="auto">
          <a:xfrm>
            <a:off x="1030462" y="801251"/>
            <a:ext cx="2066591"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fontAlgn="base">
              <a:lnSpc>
                <a:spcPct val="90000"/>
              </a:lnSpc>
              <a:spcBef>
                <a:spcPct val="0"/>
              </a:spcBef>
              <a:spcAft>
                <a:spcPct val="0"/>
              </a:spcAft>
            </a:pPr>
            <a:r>
              <a:rPr lang="en-US" sz="2000" dirty="0" smtClean="0">
                <a:solidFill>
                  <a:srgbClr val="FFFFFF"/>
                </a:solidFill>
                <a:latin typeface="Helvetica" charset="0"/>
                <a:ea typeface="ＭＳ Ｐゴシック" charset="0"/>
                <a:cs typeface="Helvetica" charset="0"/>
              </a:rPr>
              <a:t>Lou </a:t>
            </a:r>
            <a:r>
              <a:rPr lang="en-US" sz="2000" dirty="0" err="1" smtClean="0">
                <a:solidFill>
                  <a:srgbClr val="FFFFFF"/>
                </a:solidFill>
                <a:latin typeface="Helvetica" charset="0"/>
                <a:ea typeface="ＭＳ Ｐゴシック" charset="0"/>
                <a:cs typeface="Helvetica" charset="0"/>
              </a:rPr>
              <a:t>Staudt</a:t>
            </a:r>
            <a:endParaRPr lang="en-US" sz="2000" dirty="0" smtClean="0">
              <a:solidFill>
                <a:srgbClr val="FFFFFF"/>
              </a:solidFill>
              <a:latin typeface="Helvetica" charset="0"/>
              <a:ea typeface="ＭＳ Ｐゴシック" charset="0"/>
              <a:cs typeface="Helvetica" charset="0"/>
            </a:endParaRPr>
          </a:p>
          <a:p>
            <a:pPr algn="ctr" fontAlgn="base">
              <a:lnSpc>
                <a:spcPct val="90000"/>
              </a:lnSpc>
              <a:spcBef>
                <a:spcPct val="0"/>
              </a:spcBef>
              <a:spcAft>
                <a:spcPct val="0"/>
              </a:spcAft>
            </a:pPr>
            <a:r>
              <a:rPr lang="en-US" sz="2000" dirty="0" err="1" smtClean="0">
                <a:solidFill>
                  <a:srgbClr val="FFFFFF"/>
                </a:solidFill>
                <a:latin typeface="Helvetica" charset="0"/>
                <a:ea typeface="ＭＳ Ｐゴシック" charset="0"/>
                <a:cs typeface="Helvetica" charset="0"/>
              </a:rPr>
              <a:t>Zhining</a:t>
            </a:r>
            <a:r>
              <a:rPr lang="en-US" sz="2000" dirty="0" smtClean="0">
                <a:solidFill>
                  <a:srgbClr val="FFFFFF"/>
                </a:solidFill>
                <a:latin typeface="Helvetica" charset="0"/>
                <a:ea typeface="ＭＳ Ｐゴシック" charset="0"/>
                <a:cs typeface="Helvetica" charset="0"/>
              </a:rPr>
              <a:t> Wang</a:t>
            </a:r>
          </a:p>
          <a:p>
            <a:pPr algn="ctr" fontAlgn="base">
              <a:lnSpc>
                <a:spcPct val="90000"/>
              </a:lnSpc>
              <a:spcBef>
                <a:spcPct val="0"/>
              </a:spcBef>
              <a:spcAft>
                <a:spcPct val="0"/>
              </a:spcAft>
            </a:pPr>
            <a:r>
              <a:rPr lang="en-US" sz="2000" dirty="0">
                <a:solidFill>
                  <a:srgbClr val="FFFFFF"/>
                </a:solidFill>
                <a:latin typeface="Helvetica" charset="0"/>
                <a:ea typeface="ＭＳ Ｐゴシック" charset="0"/>
                <a:cs typeface="Helvetica" charset="0"/>
              </a:rPr>
              <a:t>Martin </a:t>
            </a:r>
            <a:r>
              <a:rPr lang="en-US" sz="2000" dirty="0" smtClean="0">
                <a:solidFill>
                  <a:srgbClr val="FFFFFF"/>
                </a:solidFill>
                <a:latin typeface="Helvetica" charset="0"/>
                <a:ea typeface="ＭＳ Ｐゴシック" charset="0"/>
                <a:cs typeface="Helvetica" charset="0"/>
              </a:rPr>
              <a:t>Ferguson</a:t>
            </a:r>
          </a:p>
          <a:p>
            <a:pPr algn="ctr" fontAlgn="base">
              <a:lnSpc>
                <a:spcPct val="90000"/>
              </a:lnSpc>
              <a:spcBef>
                <a:spcPct val="0"/>
              </a:spcBef>
              <a:spcAft>
                <a:spcPct val="0"/>
              </a:spcAft>
            </a:pPr>
            <a:r>
              <a:rPr lang="en-US" sz="2000" dirty="0" smtClean="0">
                <a:solidFill>
                  <a:srgbClr val="FFFFFF"/>
                </a:solidFill>
                <a:latin typeface="Helvetica" charset="0"/>
                <a:ea typeface="ＭＳ Ｐゴシック" charset="0"/>
                <a:cs typeface="Helvetica" charset="0"/>
              </a:rPr>
              <a:t>JC </a:t>
            </a:r>
            <a:r>
              <a:rPr lang="en-US" sz="2000" dirty="0" err="1" smtClean="0">
                <a:solidFill>
                  <a:srgbClr val="FFFFFF"/>
                </a:solidFill>
                <a:latin typeface="Helvetica" charset="0"/>
                <a:ea typeface="ＭＳ Ｐゴシック" charset="0"/>
                <a:cs typeface="Helvetica" charset="0"/>
              </a:rPr>
              <a:t>Zenklusen</a:t>
            </a:r>
            <a:endParaRPr lang="en-US" sz="2000" dirty="0" smtClean="0">
              <a:solidFill>
                <a:srgbClr val="FFFFFF"/>
              </a:solidFill>
              <a:latin typeface="Helvetica" charset="0"/>
              <a:ea typeface="ＭＳ Ｐゴシック" charset="0"/>
              <a:cs typeface="Helvetica" charset="0"/>
            </a:endParaRPr>
          </a:p>
          <a:p>
            <a:pPr algn="ctr" fontAlgn="base">
              <a:lnSpc>
                <a:spcPct val="90000"/>
              </a:lnSpc>
              <a:spcBef>
                <a:spcPct val="0"/>
              </a:spcBef>
              <a:spcAft>
                <a:spcPct val="0"/>
              </a:spcAft>
            </a:pPr>
            <a:r>
              <a:rPr lang="en-US" sz="2000" dirty="0" smtClean="0">
                <a:solidFill>
                  <a:srgbClr val="FFFFFF"/>
                </a:solidFill>
                <a:latin typeface="Helvetica" charset="0"/>
                <a:ea typeface="ＭＳ Ｐゴシック" charset="0"/>
                <a:cs typeface="Helvetica" charset="0"/>
              </a:rPr>
              <a:t>Daniela Gerhard</a:t>
            </a:r>
          </a:p>
          <a:p>
            <a:pPr algn="ctr" fontAlgn="base">
              <a:lnSpc>
                <a:spcPct val="90000"/>
              </a:lnSpc>
              <a:spcBef>
                <a:spcPct val="0"/>
              </a:spcBef>
              <a:spcAft>
                <a:spcPct val="0"/>
              </a:spcAft>
            </a:pPr>
            <a:r>
              <a:rPr lang="en-US" sz="2000" dirty="0" smtClean="0">
                <a:solidFill>
                  <a:srgbClr val="FFFFFF"/>
                </a:solidFill>
                <a:latin typeface="Helvetica" charset="0"/>
                <a:ea typeface="ＭＳ Ｐゴシック" charset="0"/>
                <a:cs typeface="Helvetica" charset="0"/>
              </a:rPr>
              <a:t>Deb </a:t>
            </a:r>
            <a:r>
              <a:rPr lang="en-US" sz="2000" dirty="0" err="1" smtClean="0">
                <a:solidFill>
                  <a:srgbClr val="FFFFFF"/>
                </a:solidFill>
                <a:latin typeface="Helvetica" charset="0"/>
                <a:ea typeface="ＭＳ Ｐゴシック" charset="0"/>
                <a:cs typeface="Helvetica" charset="0"/>
              </a:rPr>
              <a:t>Steverson</a:t>
            </a:r>
            <a:endParaRPr lang="en-US" sz="2000" dirty="0" smtClean="0">
              <a:solidFill>
                <a:srgbClr val="FFFFFF"/>
              </a:solidFill>
              <a:latin typeface="Helvetica" charset="0"/>
              <a:ea typeface="ＭＳ Ｐゴシック" charset="0"/>
              <a:cs typeface="Helvetica" charset="0"/>
            </a:endParaRPr>
          </a:p>
        </p:txBody>
      </p:sp>
      <p:sp>
        <p:nvSpPr>
          <p:cNvPr id="15" name="Rectangle 14"/>
          <p:cNvSpPr>
            <a:spLocks noChangeArrowheads="1"/>
          </p:cNvSpPr>
          <p:nvPr/>
        </p:nvSpPr>
        <p:spPr bwMode="auto">
          <a:xfrm>
            <a:off x="5042977" y="2557698"/>
            <a:ext cx="2962275" cy="92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eaLnBrk="1" hangingPunct="1">
              <a:lnSpc>
                <a:spcPct val="90000"/>
              </a:lnSpc>
            </a:pPr>
            <a:r>
              <a:rPr lang="en-US" sz="2000" dirty="0" smtClean="0">
                <a:solidFill>
                  <a:srgbClr val="FFFFFF"/>
                </a:solidFill>
                <a:latin typeface="Helvetica" charset="0"/>
                <a:cs typeface="Helvetica" charset="0"/>
              </a:rPr>
              <a:t>Vincent Ferretti</a:t>
            </a:r>
          </a:p>
          <a:p>
            <a:pPr algn="ctr" eaLnBrk="1" hangingPunct="1">
              <a:lnSpc>
                <a:spcPct val="90000"/>
              </a:lnSpc>
            </a:pPr>
            <a:r>
              <a:rPr lang="en-US" sz="2000" dirty="0">
                <a:solidFill>
                  <a:srgbClr val="000099"/>
                </a:solidFill>
                <a:latin typeface="Helvetica" charset="0"/>
                <a:cs typeface="Helvetica" charset="0"/>
              </a:rPr>
              <a:t>'</a:t>
            </a:r>
            <a:r>
              <a:rPr lang="en-US" sz="2000" dirty="0" smtClean="0">
                <a:solidFill>
                  <a:srgbClr val="FFFFFF"/>
                </a:solidFill>
                <a:latin typeface="Helvetica" charset="0"/>
                <a:cs typeface="Helvetica" charset="0"/>
              </a:rPr>
              <a:t>Francois </a:t>
            </a:r>
            <a:r>
              <a:rPr lang="en-US" sz="2000" dirty="0" err="1" smtClean="0">
                <a:solidFill>
                  <a:srgbClr val="FFFFFF"/>
                </a:solidFill>
                <a:latin typeface="Helvetica" charset="0"/>
                <a:cs typeface="Helvetica" charset="0"/>
              </a:rPr>
              <a:t>Gerthoffert</a:t>
            </a:r>
            <a:endParaRPr lang="en-US" sz="2000" dirty="0">
              <a:solidFill>
                <a:srgbClr val="FFFFFF"/>
              </a:solidFill>
              <a:latin typeface="Helvetica" charset="0"/>
              <a:cs typeface="Helvetica" charset="0"/>
            </a:endParaRPr>
          </a:p>
          <a:p>
            <a:pPr algn="ctr" eaLnBrk="1" hangingPunct="1">
              <a:lnSpc>
                <a:spcPct val="90000"/>
              </a:lnSpc>
            </a:pPr>
            <a:r>
              <a:rPr lang="en-US" sz="2000" dirty="0" err="1" smtClean="0">
                <a:solidFill>
                  <a:srgbClr val="FFFFFF"/>
                </a:solidFill>
                <a:latin typeface="Helvetica" charset="0"/>
                <a:cs typeface="Helvetica" charset="0"/>
              </a:rPr>
              <a:t>JunJun</a:t>
            </a:r>
            <a:r>
              <a:rPr lang="en-US" sz="2000" dirty="0" smtClean="0">
                <a:solidFill>
                  <a:srgbClr val="FFFFFF"/>
                </a:solidFill>
                <a:latin typeface="Helvetica" charset="0"/>
                <a:cs typeface="Helvetica" charset="0"/>
              </a:rPr>
              <a:t> Zhang</a:t>
            </a:r>
            <a:endParaRPr lang="en-US" sz="2000" dirty="0" smtClean="0">
              <a:solidFill>
                <a:srgbClr val="000099"/>
              </a:solidFill>
              <a:latin typeface="Helvetica" charset="0"/>
              <a:cs typeface="Helvetica" charset="0"/>
            </a:endParaRPr>
          </a:p>
        </p:txBody>
      </p:sp>
      <p:sp>
        <p:nvSpPr>
          <p:cNvPr id="17" name="Rectangle 5"/>
          <p:cNvSpPr>
            <a:spLocks noChangeArrowheads="1"/>
          </p:cNvSpPr>
          <p:nvPr/>
        </p:nvSpPr>
        <p:spPr bwMode="auto">
          <a:xfrm>
            <a:off x="88900" y="3576092"/>
            <a:ext cx="3962400" cy="1205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fontAlgn="base">
              <a:lnSpc>
                <a:spcPct val="90000"/>
              </a:lnSpc>
              <a:spcBef>
                <a:spcPct val="0"/>
              </a:spcBef>
              <a:spcAft>
                <a:spcPct val="0"/>
              </a:spcAft>
            </a:pPr>
            <a:r>
              <a:rPr lang="en-US" sz="2000" u="sng" dirty="0" err="1" smtClean="0">
                <a:solidFill>
                  <a:srgbClr val="FFFF00"/>
                </a:solidFill>
                <a:latin typeface="Helvetica" charset="0"/>
                <a:ea typeface="ＭＳ Ｐゴシック" charset="0"/>
                <a:cs typeface="Helvetica" charset="0"/>
              </a:rPr>
              <a:t>Leidos</a:t>
            </a:r>
            <a:r>
              <a:rPr lang="en-US" sz="2000" u="sng" dirty="0" smtClean="0">
                <a:solidFill>
                  <a:srgbClr val="FFFF00"/>
                </a:solidFill>
                <a:latin typeface="Helvetica" charset="0"/>
                <a:ea typeface="ＭＳ Ｐゴシック" charset="0"/>
                <a:cs typeface="Helvetica" charset="0"/>
              </a:rPr>
              <a:t> Biomedical Research</a:t>
            </a:r>
            <a:endParaRPr lang="en-US" sz="2000" u="sng" dirty="0">
              <a:solidFill>
                <a:srgbClr val="FFFF00"/>
              </a:solidFill>
              <a:latin typeface="Helvetica" charset="0"/>
              <a:ea typeface="ＭＳ Ｐゴシック" charset="0"/>
              <a:cs typeface="Helvetica" charset="0"/>
            </a:endParaRPr>
          </a:p>
          <a:p>
            <a:pPr algn="ctr" fontAlgn="base">
              <a:lnSpc>
                <a:spcPct val="90000"/>
              </a:lnSpc>
              <a:spcBef>
                <a:spcPct val="0"/>
              </a:spcBef>
              <a:spcAft>
                <a:spcPct val="0"/>
              </a:spcAft>
            </a:pPr>
            <a:r>
              <a:rPr lang="en-US" sz="2000" dirty="0" smtClean="0">
                <a:solidFill>
                  <a:srgbClr val="FFFFFF"/>
                </a:solidFill>
                <a:latin typeface="Helvetica" charset="0"/>
                <a:ea typeface="ＭＳ Ｐゴシック" charset="0"/>
                <a:cs typeface="Helvetica" charset="0"/>
              </a:rPr>
              <a:t>Mark Jensen</a:t>
            </a:r>
          </a:p>
          <a:p>
            <a:pPr algn="ctr" fontAlgn="base">
              <a:lnSpc>
                <a:spcPct val="90000"/>
              </a:lnSpc>
              <a:spcBef>
                <a:spcPct val="0"/>
              </a:spcBef>
              <a:spcAft>
                <a:spcPct val="0"/>
              </a:spcAft>
            </a:pPr>
            <a:r>
              <a:rPr lang="en-US" sz="2000" dirty="0" smtClean="0">
                <a:solidFill>
                  <a:srgbClr val="FFFFFF"/>
                </a:solidFill>
                <a:latin typeface="Helvetica" charset="0"/>
                <a:ea typeface="ＭＳ Ｐゴシック" charset="0"/>
                <a:cs typeface="Helvetica" charset="0"/>
              </a:rPr>
              <a:t>Sharon </a:t>
            </a:r>
            <a:r>
              <a:rPr lang="en-US" sz="2000" dirty="0" err="1" smtClean="0">
                <a:solidFill>
                  <a:srgbClr val="FFFFFF"/>
                </a:solidFill>
                <a:latin typeface="Helvetica" charset="0"/>
                <a:ea typeface="ＭＳ Ｐゴシック" charset="0"/>
                <a:cs typeface="Helvetica" charset="0"/>
              </a:rPr>
              <a:t>Gaheen</a:t>
            </a:r>
            <a:endParaRPr lang="en-US" sz="2000" dirty="0" smtClean="0">
              <a:solidFill>
                <a:srgbClr val="FFFFFF"/>
              </a:solidFill>
              <a:latin typeface="Helvetica" charset="0"/>
              <a:ea typeface="ＭＳ Ｐゴシック" charset="0"/>
              <a:cs typeface="Helvetica" charset="0"/>
            </a:endParaRPr>
          </a:p>
          <a:p>
            <a:pPr algn="ctr" fontAlgn="base">
              <a:lnSpc>
                <a:spcPct val="90000"/>
              </a:lnSpc>
              <a:spcBef>
                <a:spcPct val="0"/>
              </a:spcBef>
              <a:spcAft>
                <a:spcPct val="0"/>
              </a:spcAft>
            </a:pPr>
            <a:r>
              <a:rPr lang="en-US" sz="2000" dirty="0" err="1" smtClean="0">
                <a:solidFill>
                  <a:srgbClr val="FFFFFF"/>
                </a:solidFill>
                <a:latin typeface="Helvetica" charset="0"/>
                <a:ea typeface="ＭＳ Ｐゴシック" charset="0"/>
                <a:cs typeface="Helvetica" charset="0"/>
              </a:rPr>
              <a:t>Himanso</a:t>
            </a:r>
            <a:r>
              <a:rPr lang="en-US" sz="2000" dirty="0" smtClean="0">
                <a:solidFill>
                  <a:srgbClr val="FFFFFF"/>
                </a:solidFill>
                <a:latin typeface="Helvetica" charset="0"/>
                <a:ea typeface="ＭＳ Ｐゴシック" charset="0"/>
                <a:cs typeface="Helvetica" charset="0"/>
              </a:rPr>
              <a:t> </a:t>
            </a:r>
            <a:r>
              <a:rPr lang="en-US" sz="2000" dirty="0" err="1" smtClean="0">
                <a:solidFill>
                  <a:srgbClr val="FFFFFF"/>
                </a:solidFill>
                <a:latin typeface="Helvetica" charset="0"/>
                <a:ea typeface="ＭＳ Ｐゴシック" charset="0"/>
                <a:cs typeface="Helvetica" charset="0"/>
              </a:rPr>
              <a:t>Sahni</a:t>
            </a:r>
            <a:endParaRPr lang="en-US" sz="2000" dirty="0" smtClean="0">
              <a:solidFill>
                <a:srgbClr val="FFFFFF"/>
              </a:solidFill>
              <a:latin typeface="Helvetica" charset="0"/>
              <a:ea typeface="ＭＳ Ｐゴシック" charset="0"/>
              <a:cs typeface="Helvetica" charset="0"/>
            </a:endParaRPr>
          </a:p>
        </p:txBody>
      </p:sp>
      <p:sp>
        <p:nvSpPr>
          <p:cNvPr id="20" name="Rectangle 5"/>
          <p:cNvSpPr>
            <a:spLocks noChangeArrowheads="1"/>
          </p:cNvSpPr>
          <p:nvPr/>
        </p:nvSpPr>
        <p:spPr bwMode="auto">
          <a:xfrm>
            <a:off x="1029728" y="2497956"/>
            <a:ext cx="201112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fontAlgn="base">
              <a:lnSpc>
                <a:spcPct val="90000"/>
              </a:lnSpc>
              <a:spcBef>
                <a:spcPct val="0"/>
              </a:spcBef>
              <a:spcAft>
                <a:spcPct val="0"/>
              </a:spcAft>
            </a:pPr>
            <a:r>
              <a:rPr lang="en-US" sz="2000" u="sng" dirty="0">
                <a:solidFill>
                  <a:srgbClr val="FFFF00"/>
                </a:solidFill>
                <a:latin typeface="Helvetica" charset="0"/>
                <a:ea typeface="ＭＳ Ｐゴシック" charset="0"/>
                <a:cs typeface="Helvetica" charset="0"/>
              </a:rPr>
              <a:t>NCI NCI </a:t>
            </a:r>
            <a:r>
              <a:rPr lang="en-US" sz="2000" u="sng" dirty="0" smtClean="0">
                <a:solidFill>
                  <a:srgbClr val="FFFF00"/>
                </a:solidFill>
                <a:latin typeface="Helvetica" charset="0"/>
                <a:ea typeface="ＭＳ Ｐゴシック" charset="0"/>
                <a:cs typeface="Helvetica" charset="0"/>
              </a:rPr>
              <a:t>CBIIT</a:t>
            </a:r>
          </a:p>
          <a:p>
            <a:pPr algn="ctr" fontAlgn="base">
              <a:lnSpc>
                <a:spcPct val="90000"/>
              </a:lnSpc>
              <a:spcBef>
                <a:spcPct val="0"/>
              </a:spcBef>
              <a:spcAft>
                <a:spcPct val="0"/>
              </a:spcAft>
            </a:pPr>
            <a:r>
              <a:rPr lang="en-US" sz="2000" dirty="0" smtClean="0">
                <a:solidFill>
                  <a:srgbClr val="FFFFFF"/>
                </a:solidFill>
                <a:latin typeface="Helvetica" charset="0"/>
                <a:ea typeface="ＭＳ Ｐゴシック" charset="0"/>
                <a:cs typeface="Helvetica" charset="0"/>
              </a:rPr>
              <a:t>Tony </a:t>
            </a:r>
            <a:r>
              <a:rPr lang="en-US" sz="2000" dirty="0" err="1" smtClean="0">
                <a:solidFill>
                  <a:srgbClr val="FFFFFF"/>
                </a:solidFill>
                <a:latin typeface="Helvetica" charset="0"/>
                <a:ea typeface="ＭＳ Ｐゴシック" charset="0"/>
                <a:cs typeface="Helvetica" charset="0"/>
              </a:rPr>
              <a:t>Kerlavage</a:t>
            </a:r>
            <a:endParaRPr lang="en-US" sz="2000" dirty="0" smtClean="0">
              <a:solidFill>
                <a:srgbClr val="FFFFFF"/>
              </a:solidFill>
              <a:latin typeface="Helvetica" charset="0"/>
              <a:ea typeface="ＭＳ Ｐゴシック" charset="0"/>
              <a:cs typeface="Helvetica" charset="0"/>
            </a:endParaRPr>
          </a:p>
          <a:p>
            <a:pPr algn="ctr" fontAlgn="base">
              <a:lnSpc>
                <a:spcPct val="90000"/>
              </a:lnSpc>
              <a:spcBef>
                <a:spcPct val="0"/>
              </a:spcBef>
              <a:spcAft>
                <a:spcPct val="0"/>
              </a:spcAft>
            </a:pPr>
            <a:r>
              <a:rPr lang="en-US" sz="2000" dirty="0" smtClean="0">
                <a:solidFill>
                  <a:srgbClr val="FFFFFF"/>
                </a:solidFill>
                <a:latin typeface="Helvetica" charset="0"/>
                <a:ea typeface="ＭＳ Ｐゴシック" charset="0"/>
                <a:cs typeface="Helvetica" charset="0"/>
              </a:rPr>
              <a:t>Tanya </a:t>
            </a:r>
            <a:r>
              <a:rPr lang="en-US" sz="2000" dirty="0" err="1" smtClean="0">
                <a:solidFill>
                  <a:srgbClr val="FFFFFF"/>
                </a:solidFill>
                <a:latin typeface="Helvetica" charset="0"/>
                <a:ea typeface="ＭＳ Ｐゴシック" charset="0"/>
                <a:cs typeface="Helvetica" charset="0"/>
              </a:rPr>
              <a:t>Davidsen</a:t>
            </a:r>
            <a:endParaRPr lang="en-US" sz="2000" dirty="0" smtClean="0">
              <a:solidFill>
                <a:srgbClr val="FFFFFF"/>
              </a:solidFill>
              <a:latin typeface="Helvetica" charset="0"/>
              <a:ea typeface="ＭＳ Ｐゴシック" charset="0"/>
              <a:cs typeface="Helvetica" charset="0"/>
            </a:endParaRPr>
          </a:p>
        </p:txBody>
      </p:sp>
    </p:spTree>
    <p:extLst>
      <p:ext uri="{BB962C8B-B14F-4D97-AF65-F5344CB8AC3E}">
        <p14:creationId xmlns:p14="http://schemas.microsoft.com/office/powerpoint/2010/main" val="1926577236"/>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990600" y="57150"/>
            <a:ext cx="6934200" cy="685800"/>
          </a:xfrm>
          <a:prstGeom prst="rect">
            <a:avLst/>
          </a:prstGeom>
          <a:noFill/>
          <a:ln w="9525">
            <a:noFill/>
            <a:miter lim="800000"/>
            <a:headEnd/>
            <a:tailEnd/>
          </a:ln>
        </p:spPr>
        <p:txBody>
          <a:bodyPr anchor="ctr"/>
          <a:lstStyle/>
          <a:p>
            <a:pPr defTabSz="914400" eaLnBrk="0" hangingPunct="0"/>
            <a:endParaRPr lang="en-US" sz="3200" b="1" dirty="0">
              <a:solidFill>
                <a:srgbClr val="FFFFFF"/>
              </a:solidFill>
              <a:latin typeface="Arial Narrow" pitchFamily="34" charset="0"/>
              <a:ea typeface="ＭＳ Ｐゴシック" charset="-128"/>
              <a:cs typeface="Arial" pitchFamily="34" charset="0"/>
            </a:endParaRPr>
          </a:p>
        </p:txBody>
      </p:sp>
      <p:sp>
        <p:nvSpPr>
          <p:cNvPr id="5" name="Content Placeholder 2"/>
          <p:cNvSpPr txBox="1">
            <a:spLocks/>
          </p:cNvSpPr>
          <p:nvPr/>
        </p:nvSpPr>
        <p:spPr bwMode="auto">
          <a:xfrm>
            <a:off x="457200" y="696955"/>
            <a:ext cx="8686800" cy="2741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Clr>
                <a:srgbClr val="DF011B"/>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F011B"/>
              </a:buClr>
              <a:buChar char="–"/>
              <a:defRPr sz="2800">
                <a:solidFill>
                  <a:schemeClr val="tx1"/>
                </a:solidFill>
                <a:latin typeface="+mn-lt"/>
              </a:defRPr>
            </a:lvl2pPr>
            <a:lvl3pPr marL="1143000" indent="-228600" algn="l" rtl="0" eaLnBrk="0" fontAlgn="base" hangingPunct="0">
              <a:spcBef>
                <a:spcPct val="20000"/>
              </a:spcBef>
              <a:spcAft>
                <a:spcPct val="0"/>
              </a:spcAft>
              <a:buClr>
                <a:srgbClr val="DF011B"/>
              </a:buClr>
              <a:buChar char="•"/>
              <a:defRPr sz="2400">
                <a:solidFill>
                  <a:schemeClr val="tx1"/>
                </a:solidFill>
                <a:latin typeface="+mn-lt"/>
              </a:defRPr>
            </a:lvl3pPr>
            <a:lvl4pPr marL="1600200" indent="-228600" algn="l" rtl="0" eaLnBrk="0" fontAlgn="base" hangingPunct="0">
              <a:spcBef>
                <a:spcPct val="20000"/>
              </a:spcBef>
              <a:spcAft>
                <a:spcPct val="0"/>
              </a:spcAft>
              <a:buClr>
                <a:srgbClr val="DF011B"/>
              </a:buClr>
              <a:buChar char="–"/>
              <a:defRPr sz="2000">
                <a:solidFill>
                  <a:schemeClr val="tx1"/>
                </a:solidFill>
                <a:latin typeface="+mn-lt"/>
              </a:defRPr>
            </a:lvl4pPr>
            <a:lvl5pPr marL="2057400" indent="-228600" algn="l" rtl="0" eaLnBrk="0" fontAlgn="base" hangingPunct="0">
              <a:spcBef>
                <a:spcPct val="20000"/>
              </a:spcBef>
              <a:spcAft>
                <a:spcPct val="0"/>
              </a:spcAft>
              <a:buClr>
                <a:srgbClr val="DF011B"/>
              </a:buClr>
              <a:buChar char="»"/>
              <a:defRPr sz="2000">
                <a:solidFill>
                  <a:schemeClr val="tx1"/>
                </a:solidFill>
                <a:latin typeface="+mn-lt"/>
              </a:defRPr>
            </a:lvl5pPr>
            <a:lvl6pPr marL="2514600" indent="-228600" algn="l" rtl="0" fontAlgn="base">
              <a:spcBef>
                <a:spcPct val="20000"/>
              </a:spcBef>
              <a:spcAft>
                <a:spcPct val="0"/>
              </a:spcAft>
              <a:buClr>
                <a:srgbClr val="DF011B"/>
              </a:buClr>
              <a:buChar char="»"/>
              <a:defRPr sz="2000">
                <a:solidFill>
                  <a:schemeClr val="tx1"/>
                </a:solidFill>
                <a:latin typeface="+mn-lt"/>
              </a:defRPr>
            </a:lvl6pPr>
            <a:lvl7pPr marL="2971800" indent="-228600" algn="l" rtl="0" fontAlgn="base">
              <a:spcBef>
                <a:spcPct val="20000"/>
              </a:spcBef>
              <a:spcAft>
                <a:spcPct val="0"/>
              </a:spcAft>
              <a:buClr>
                <a:srgbClr val="DF011B"/>
              </a:buClr>
              <a:buChar char="»"/>
              <a:defRPr sz="2000">
                <a:solidFill>
                  <a:schemeClr val="tx1"/>
                </a:solidFill>
                <a:latin typeface="+mn-lt"/>
              </a:defRPr>
            </a:lvl7pPr>
            <a:lvl8pPr marL="3429000" indent="-228600" algn="l" rtl="0" fontAlgn="base">
              <a:spcBef>
                <a:spcPct val="20000"/>
              </a:spcBef>
              <a:spcAft>
                <a:spcPct val="0"/>
              </a:spcAft>
              <a:buClr>
                <a:srgbClr val="DF011B"/>
              </a:buClr>
              <a:buChar char="»"/>
              <a:defRPr sz="2000">
                <a:solidFill>
                  <a:schemeClr val="tx1"/>
                </a:solidFill>
                <a:latin typeface="+mn-lt"/>
              </a:defRPr>
            </a:lvl8pPr>
            <a:lvl9pPr marL="3886200" indent="-228600" algn="l" rtl="0" fontAlgn="base">
              <a:spcBef>
                <a:spcPct val="20000"/>
              </a:spcBef>
              <a:spcAft>
                <a:spcPct val="0"/>
              </a:spcAft>
              <a:buClr>
                <a:srgbClr val="DF011B"/>
              </a:buClr>
              <a:buChar char="»"/>
              <a:defRPr sz="2000">
                <a:solidFill>
                  <a:schemeClr val="tx1"/>
                </a:solidFill>
                <a:latin typeface="+mn-lt"/>
              </a:defRPr>
            </a:lvl9pPr>
          </a:lstStyle>
          <a:p>
            <a:pPr marL="0" indent="0" defTabSz="914400">
              <a:spcBef>
                <a:spcPts val="0"/>
              </a:spcBef>
              <a:spcAft>
                <a:spcPts val="0"/>
              </a:spcAft>
              <a:buClr>
                <a:srgbClr val="333399"/>
              </a:buClr>
              <a:buFontTx/>
              <a:buNone/>
              <a:defRPr/>
            </a:pPr>
            <a:r>
              <a:rPr lang="en-US" sz="1400" b="1" dirty="0" smtClean="0">
                <a:solidFill>
                  <a:srgbClr val="000000"/>
                </a:solidFill>
                <a:latin typeface="Calibri" pitchFamily="34" charset="0"/>
              </a:rPr>
              <a:t>CGC Pilot Team Principal Investigators </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Gad Getz, Ph.D - Broad Institute - </a:t>
            </a:r>
            <a:r>
              <a:rPr lang="en-US" sz="1400" dirty="0" smtClean="0">
                <a:solidFill>
                  <a:srgbClr val="000000"/>
                </a:solidFill>
                <a:latin typeface="Calibri" pitchFamily="34" charset="0"/>
                <a:ea typeface="ＭＳ Ｐゴシック" charset="-128"/>
                <a:cs typeface="+mn-cs"/>
                <a:hlinkClick r:id="rId2"/>
              </a:rPr>
              <a:t>http</a:t>
            </a:r>
            <a:r>
              <a:rPr lang="en-US" sz="1400" dirty="0">
                <a:solidFill>
                  <a:srgbClr val="000000"/>
                </a:solidFill>
                <a:latin typeface="Calibri" pitchFamily="34" charset="0"/>
                <a:ea typeface="ＭＳ Ｐゴシック" charset="-128"/>
                <a:cs typeface="+mn-cs"/>
                <a:hlinkClick r:id="rId2"/>
              </a:rPr>
              <a:t>://</a:t>
            </a:r>
            <a:r>
              <a:rPr lang="en-US" sz="1400" dirty="0" smtClean="0">
                <a:solidFill>
                  <a:srgbClr val="000000"/>
                </a:solidFill>
                <a:latin typeface="Calibri" pitchFamily="34" charset="0"/>
                <a:ea typeface="ＭＳ Ｐゴシック" charset="-128"/>
                <a:cs typeface="+mn-cs"/>
                <a:hlinkClick r:id="rId2"/>
              </a:rPr>
              <a:t>firecloud.org</a:t>
            </a:r>
            <a:r>
              <a:rPr lang="en-US" sz="1400" dirty="0" smtClean="0">
                <a:solidFill>
                  <a:srgbClr val="000000"/>
                </a:solidFill>
                <a:latin typeface="Calibri" pitchFamily="34" charset="0"/>
                <a:ea typeface="ＭＳ Ｐゴシック" charset="-128"/>
                <a:cs typeface="+mn-cs"/>
              </a:rPr>
              <a:t>   </a:t>
            </a:r>
          </a:p>
          <a:p>
            <a:pPr lvl="1" defTabSz="914400">
              <a:spcBef>
                <a:spcPts val="0"/>
              </a:spcBef>
              <a:spcAft>
                <a:spcPts val="0"/>
              </a:spcAft>
              <a:buClr>
                <a:srgbClr val="333399"/>
              </a:buClr>
              <a:buFont typeface="Arial"/>
              <a:buChar char="•"/>
              <a:defRPr/>
            </a:pPr>
            <a:r>
              <a:rPr lang="en-US" sz="1400" dirty="0">
                <a:solidFill>
                  <a:srgbClr val="000000"/>
                </a:solidFill>
                <a:latin typeface="Calibri" pitchFamily="34" charset="0"/>
                <a:ea typeface="ＭＳ Ｐゴシック" charset="-128"/>
                <a:cs typeface="+mn-cs"/>
              </a:rPr>
              <a:t>Ilya Shmulevich, </a:t>
            </a:r>
            <a:r>
              <a:rPr lang="en-US" sz="1400" dirty="0" smtClean="0">
                <a:solidFill>
                  <a:srgbClr val="000000"/>
                </a:solidFill>
                <a:latin typeface="Calibri" pitchFamily="34" charset="0"/>
                <a:ea typeface="ＭＳ Ｐゴシック" charset="-128"/>
                <a:cs typeface="+mn-cs"/>
              </a:rPr>
              <a:t>Ph.D - ISB - </a:t>
            </a:r>
            <a:r>
              <a:rPr lang="en-US" sz="1400" dirty="0">
                <a:solidFill>
                  <a:srgbClr val="000000"/>
                </a:solidFill>
                <a:latin typeface="Calibri" pitchFamily="34" charset="0"/>
                <a:ea typeface="ＭＳ Ｐゴシック" charset="-128"/>
                <a:cs typeface="+mn-cs"/>
                <a:hlinkClick r:id="rId3"/>
              </a:rPr>
              <a:t>http://cgc.systemsbiology.net</a:t>
            </a:r>
            <a:r>
              <a:rPr lang="en-US" sz="1400" dirty="0" smtClean="0">
                <a:solidFill>
                  <a:srgbClr val="000000"/>
                </a:solidFill>
                <a:latin typeface="Calibri" pitchFamily="34" charset="0"/>
                <a:ea typeface="ＭＳ Ｐゴシック" charset="-128"/>
                <a:cs typeface="+mn-cs"/>
                <a:hlinkClick r:id="rId3"/>
              </a:rPr>
              <a:t>/</a:t>
            </a:r>
            <a:r>
              <a:rPr lang="en-US" sz="1400" dirty="0" smtClean="0">
                <a:solidFill>
                  <a:srgbClr val="000000"/>
                </a:solidFill>
                <a:latin typeface="Calibri" pitchFamily="34" charset="0"/>
                <a:ea typeface="ＭＳ Ｐゴシック" charset="-128"/>
                <a:cs typeface="+mn-cs"/>
              </a:rPr>
              <a:t>  </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Deniz Kural, Ph.D - Seven Bridges </a:t>
            </a:r>
            <a:r>
              <a:rPr lang="en-US" sz="1400" dirty="0">
                <a:solidFill>
                  <a:srgbClr val="000000"/>
                </a:solidFill>
                <a:latin typeface="Calibri" pitchFamily="34" charset="0"/>
                <a:ea typeface="ＭＳ Ｐゴシック" charset="-128"/>
                <a:cs typeface="+mn-cs"/>
              </a:rPr>
              <a:t>–  </a:t>
            </a:r>
            <a:r>
              <a:rPr lang="en-US" sz="1400" dirty="0">
                <a:solidFill>
                  <a:srgbClr val="000000"/>
                </a:solidFill>
                <a:latin typeface="Calibri" pitchFamily="34" charset="0"/>
                <a:ea typeface="ＭＳ Ｐゴシック" charset="-128"/>
                <a:cs typeface="+mn-cs"/>
                <a:hlinkClick r:id="rId4"/>
              </a:rPr>
              <a:t>http://</a:t>
            </a:r>
            <a:r>
              <a:rPr lang="en-US" sz="1400" dirty="0" smtClean="0">
                <a:solidFill>
                  <a:srgbClr val="000000"/>
                </a:solidFill>
                <a:latin typeface="Calibri" pitchFamily="34" charset="0"/>
                <a:ea typeface="ＭＳ Ｐゴシック" charset="-128"/>
                <a:cs typeface="+mn-cs"/>
                <a:hlinkClick r:id="rId4"/>
              </a:rPr>
              <a:t>www.cancergenomicscloud.org</a:t>
            </a:r>
            <a:r>
              <a:rPr lang="en-US" sz="1400" dirty="0" smtClean="0">
                <a:solidFill>
                  <a:srgbClr val="000000"/>
                </a:solidFill>
                <a:latin typeface="Calibri" pitchFamily="34" charset="0"/>
                <a:ea typeface="ＭＳ Ｐゴシック" charset="-128"/>
                <a:cs typeface="+mn-cs"/>
              </a:rPr>
              <a:t>  </a:t>
            </a:r>
          </a:p>
          <a:p>
            <a:pPr marL="0" indent="0" defTabSz="914400">
              <a:spcBef>
                <a:spcPts val="0"/>
              </a:spcBef>
              <a:spcAft>
                <a:spcPts val="0"/>
              </a:spcAft>
              <a:buClr>
                <a:srgbClr val="333399"/>
              </a:buClr>
              <a:buFontTx/>
              <a:buNone/>
              <a:defRPr/>
            </a:pPr>
            <a:r>
              <a:rPr lang="en-US" sz="1400" b="1" dirty="0" smtClean="0">
                <a:solidFill>
                  <a:srgbClr val="000000"/>
                </a:solidFill>
                <a:latin typeface="Calibri" pitchFamily="34" charset="0"/>
                <a:ea typeface="ＭＳ Ｐゴシック" charset="-128"/>
              </a:rPr>
              <a:t>NCI Project Officer &amp; CORs</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Anthony Kerlavage, </a:t>
            </a:r>
            <a:r>
              <a:rPr lang="en-US" sz="1400" dirty="0" err="1" smtClean="0">
                <a:solidFill>
                  <a:srgbClr val="000000"/>
                </a:solidFill>
                <a:latin typeface="Calibri" pitchFamily="34" charset="0"/>
                <a:ea typeface="ＭＳ Ｐゴシック" charset="-128"/>
                <a:cs typeface="+mn-cs"/>
              </a:rPr>
              <a:t>Ph.D</a:t>
            </a:r>
            <a:r>
              <a:rPr lang="en-US" sz="1400" dirty="0" smtClean="0">
                <a:solidFill>
                  <a:srgbClr val="000000"/>
                </a:solidFill>
                <a:latin typeface="Calibri" pitchFamily="34" charset="0"/>
                <a:ea typeface="ＭＳ Ｐゴシック" charset="-128"/>
                <a:cs typeface="+mn-cs"/>
              </a:rPr>
              <a:t> –Project Officer</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Juli Klemm, Ph.D – COR, Broad </a:t>
            </a:r>
            <a:r>
              <a:rPr lang="en-US" sz="1400" dirty="0">
                <a:solidFill>
                  <a:srgbClr val="000000"/>
                </a:solidFill>
                <a:latin typeface="Calibri" pitchFamily="34" charset="0"/>
                <a:ea typeface="ＭＳ Ｐゴシック" charset="-128"/>
                <a:cs typeface="+mn-cs"/>
              </a:rPr>
              <a:t>Institute</a:t>
            </a:r>
          </a:p>
          <a:p>
            <a:pPr lvl="1" defTabSz="914400">
              <a:spcBef>
                <a:spcPts val="0"/>
              </a:spcBef>
              <a:spcAft>
                <a:spcPts val="0"/>
              </a:spcAft>
              <a:buClr>
                <a:srgbClr val="333399"/>
              </a:buClr>
              <a:buFont typeface="Arial"/>
              <a:buChar char="•"/>
              <a:defRPr/>
            </a:pPr>
            <a:r>
              <a:rPr lang="en-US" sz="1400" dirty="0">
                <a:solidFill>
                  <a:srgbClr val="000000"/>
                </a:solidFill>
                <a:latin typeface="Calibri" pitchFamily="34" charset="0"/>
                <a:ea typeface="ＭＳ Ｐゴシック" charset="-128"/>
                <a:cs typeface="+mn-cs"/>
              </a:rPr>
              <a:t>Tanja </a:t>
            </a:r>
            <a:r>
              <a:rPr lang="en-US" sz="1400" dirty="0" smtClean="0">
                <a:solidFill>
                  <a:srgbClr val="000000"/>
                </a:solidFill>
                <a:latin typeface="Calibri" pitchFamily="34" charset="0"/>
                <a:ea typeface="ＭＳ Ｐゴシック" charset="-128"/>
                <a:cs typeface="+mn-cs"/>
              </a:rPr>
              <a:t>Davidsen, Ph.D – COR, Institute for Systems Biology </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Ishwar Chandramouliswaran, MS, MBA – COR, Seven Bridges Genomics</a:t>
            </a:r>
            <a:endParaRPr lang="en-US" sz="1400" dirty="0">
              <a:solidFill>
                <a:srgbClr val="000000"/>
              </a:solidFill>
              <a:latin typeface="Calibri" pitchFamily="34" charset="0"/>
              <a:ea typeface="ＭＳ Ｐゴシック" charset="-128"/>
              <a:cs typeface="+mn-cs"/>
            </a:endParaRPr>
          </a:p>
          <a:p>
            <a:pPr marL="0" indent="0" defTabSz="914400">
              <a:spcBef>
                <a:spcPts val="0"/>
              </a:spcBef>
              <a:spcAft>
                <a:spcPts val="0"/>
              </a:spcAft>
              <a:buClr>
                <a:srgbClr val="333399"/>
              </a:buClr>
              <a:buFontTx/>
              <a:buNone/>
              <a:defRPr/>
            </a:pPr>
            <a:r>
              <a:rPr lang="en-US" sz="1400" b="1" dirty="0" smtClean="0">
                <a:solidFill>
                  <a:srgbClr val="000000"/>
                </a:solidFill>
                <a:latin typeface="Calibri" pitchFamily="34" charset="0"/>
              </a:rPr>
              <a:t>GDC </a:t>
            </a:r>
            <a:r>
              <a:rPr lang="en-US" sz="1400" b="1" dirty="0">
                <a:solidFill>
                  <a:srgbClr val="000000"/>
                </a:solidFill>
                <a:latin typeface="Calibri" pitchFamily="34" charset="0"/>
              </a:rPr>
              <a:t>Principal </a:t>
            </a:r>
            <a:r>
              <a:rPr lang="en-US" sz="1400" b="1" dirty="0" smtClean="0">
                <a:solidFill>
                  <a:srgbClr val="000000"/>
                </a:solidFill>
                <a:latin typeface="Calibri" pitchFamily="34" charset="0"/>
              </a:rPr>
              <a:t>Investigator</a:t>
            </a:r>
            <a:endParaRPr lang="en-US" sz="1400" b="1" dirty="0">
              <a:solidFill>
                <a:srgbClr val="000000"/>
              </a:solidFill>
              <a:latin typeface="Calibri" pitchFamily="34" charset="0"/>
            </a:endParaRP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Robert Grossman, Ph.D -  University of Chicago</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rPr>
              <a:t>Allison Heath, </a:t>
            </a:r>
            <a:r>
              <a:rPr lang="en-US" sz="1400" dirty="0" err="1">
                <a:solidFill>
                  <a:srgbClr val="000000"/>
                </a:solidFill>
                <a:latin typeface="Calibri" pitchFamily="34" charset="0"/>
                <a:ea typeface="ＭＳ Ｐゴシック" charset="-128"/>
              </a:rPr>
              <a:t>Ph.D</a:t>
            </a:r>
            <a:r>
              <a:rPr lang="en-US" sz="1400" dirty="0">
                <a:solidFill>
                  <a:srgbClr val="000000"/>
                </a:solidFill>
                <a:latin typeface="Calibri" pitchFamily="34" charset="0"/>
                <a:ea typeface="ＭＳ Ｐゴシック" charset="-128"/>
              </a:rPr>
              <a:t> -  University of </a:t>
            </a:r>
            <a:r>
              <a:rPr lang="en-US" sz="1400" dirty="0" smtClean="0">
                <a:solidFill>
                  <a:srgbClr val="000000"/>
                </a:solidFill>
                <a:latin typeface="Calibri" pitchFamily="34" charset="0"/>
                <a:ea typeface="ＭＳ Ｐゴシック" charset="-128"/>
              </a:rPr>
              <a:t>Chicago</a:t>
            </a:r>
          </a:p>
          <a:p>
            <a:pPr lvl="1" defTabSz="914400">
              <a:spcBef>
                <a:spcPts val="0"/>
              </a:spcBef>
              <a:spcAft>
                <a:spcPts val="0"/>
              </a:spcAft>
              <a:buClr>
                <a:srgbClr val="333399"/>
              </a:buClr>
              <a:buFont typeface="Arial"/>
              <a:buChar char="•"/>
              <a:defRPr/>
            </a:pPr>
            <a:r>
              <a:rPr lang="en-US" sz="1400" dirty="0" smtClean="0">
                <a:solidFill>
                  <a:srgbClr val="000000"/>
                </a:solidFill>
                <a:latin typeface="Calibri" pitchFamily="34" charset="0"/>
                <a:ea typeface="ＭＳ Ｐゴシック" charset="-128"/>
                <a:cs typeface="+mn-cs"/>
              </a:rPr>
              <a:t>Vincent Ferretti, </a:t>
            </a:r>
            <a:r>
              <a:rPr lang="en-US" sz="1400" dirty="0" err="1" smtClean="0">
                <a:solidFill>
                  <a:srgbClr val="000000"/>
                </a:solidFill>
                <a:latin typeface="Calibri" pitchFamily="34" charset="0"/>
                <a:ea typeface="ＭＳ Ｐゴシック" charset="-128"/>
              </a:rPr>
              <a:t>Ph.D</a:t>
            </a:r>
            <a:r>
              <a:rPr lang="en-US" sz="1400" dirty="0" smtClean="0">
                <a:solidFill>
                  <a:srgbClr val="000000"/>
                </a:solidFill>
                <a:latin typeface="Calibri" pitchFamily="34" charset="0"/>
                <a:ea typeface="ＭＳ Ｐゴシック" charset="-128"/>
              </a:rPr>
              <a:t> - </a:t>
            </a:r>
            <a:r>
              <a:rPr lang="en-US" sz="1400" dirty="0" smtClean="0">
                <a:solidFill>
                  <a:srgbClr val="000000"/>
                </a:solidFill>
                <a:latin typeface="Calibri" pitchFamily="34" charset="0"/>
                <a:ea typeface="ＭＳ Ｐゴシック" charset="-128"/>
                <a:cs typeface="+mn-cs"/>
              </a:rPr>
              <a:t> Ontario Institute for Cancer Research</a:t>
            </a:r>
          </a:p>
        </p:txBody>
      </p:sp>
      <p:sp>
        <p:nvSpPr>
          <p:cNvPr id="9" name="Title 1"/>
          <p:cNvSpPr txBox="1">
            <a:spLocks/>
          </p:cNvSpPr>
          <p:nvPr/>
        </p:nvSpPr>
        <p:spPr bwMode="auto">
          <a:xfrm>
            <a:off x="685800" y="57150"/>
            <a:ext cx="6934200" cy="685800"/>
          </a:xfrm>
          <a:prstGeom prst="rect">
            <a:avLst/>
          </a:prstGeom>
          <a:noFill/>
          <a:ln w="9525">
            <a:noFill/>
            <a:miter lim="800000"/>
            <a:headEnd/>
            <a:tailEnd/>
          </a:ln>
        </p:spPr>
        <p:txBody>
          <a:bodyPr anchor="ctr"/>
          <a:lstStyle/>
          <a:p>
            <a:pPr defTabSz="914400" eaLnBrk="0" hangingPunct="0"/>
            <a:r>
              <a:rPr lang="en-US" sz="2800" dirty="0" smtClean="0">
                <a:solidFill>
                  <a:srgbClr val="606060"/>
                </a:solidFill>
                <a:latin typeface="Calibri" pitchFamily="34" charset="0"/>
                <a:ea typeface="ＭＳ Ｐゴシック" charset="-128"/>
                <a:cs typeface="Arial" pitchFamily="34" charset="0"/>
              </a:rPr>
              <a:t>Cancer Genomics Project Teams </a:t>
            </a:r>
            <a:endParaRPr lang="en-US" sz="2800" dirty="0">
              <a:solidFill>
                <a:srgbClr val="606060"/>
              </a:solidFill>
              <a:latin typeface="Calibri" pitchFamily="34" charset="0"/>
              <a:ea typeface="ＭＳ Ｐゴシック" charset="-128"/>
              <a:cs typeface="Arial" pitchFamily="34" charset="0"/>
            </a:endParaRPr>
          </a:p>
        </p:txBody>
      </p:sp>
      <p:grpSp>
        <p:nvGrpSpPr>
          <p:cNvPr id="3" name="Group 2"/>
          <p:cNvGrpSpPr/>
          <p:nvPr/>
        </p:nvGrpSpPr>
        <p:grpSpPr>
          <a:xfrm>
            <a:off x="457200" y="3537183"/>
            <a:ext cx="8077200" cy="1415772"/>
            <a:chOff x="457200" y="4136594"/>
            <a:chExt cx="8077200" cy="1887696"/>
          </a:xfrm>
        </p:grpSpPr>
        <p:sp>
          <p:nvSpPr>
            <p:cNvPr id="2" name="Rectangle 1"/>
            <p:cNvSpPr/>
            <p:nvPr/>
          </p:nvSpPr>
          <p:spPr>
            <a:xfrm>
              <a:off x="4800600" y="4136594"/>
              <a:ext cx="3733800" cy="1887696"/>
            </a:xfrm>
            <a:prstGeom prst="rect">
              <a:avLst/>
            </a:prstGeom>
          </p:spPr>
          <p:txBody>
            <a:bodyPr wrap="square">
              <a:spAutoFit/>
            </a:bodyPr>
            <a:lstStyle/>
            <a:p>
              <a:pPr defTabSz="914400" eaLnBrk="0" hangingPunct="0">
                <a:buClr>
                  <a:srgbClr val="333399"/>
                </a:buClr>
                <a:defRPr/>
              </a:pPr>
              <a:r>
                <a:rPr lang="en-US" sz="1600" b="1" dirty="0" smtClean="0">
                  <a:solidFill>
                    <a:srgbClr val="000000"/>
                  </a:solidFill>
                  <a:latin typeface="Calibri" pitchFamily="34" charset="0"/>
                  <a:ea typeface="ＭＳ Ｐゴシック" charset="-128"/>
                  <a:cs typeface="+mn-cs"/>
                </a:rPr>
                <a:t>NCI Leadership Team</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Doug Lowy, M.D.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Lou Staudt, M.D.,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Stephen Chanock, M.D.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George Komatsoulis, Ph.D.</a:t>
              </a:r>
            </a:p>
            <a:p>
              <a:pPr marL="742950" lvl="1" indent="-285750" defTabSz="914400" eaLnBrk="0" hangingPunct="0">
                <a:buClr>
                  <a:srgbClr val="333399"/>
                </a:buClr>
                <a:buFont typeface="Arial" panose="020B0604020202020204" pitchFamily="34" charset="0"/>
                <a:buChar char="•"/>
                <a:defRPr/>
              </a:pPr>
              <a:r>
                <a:rPr lang="en-US" sz="1400" dirty="0">
                  <a:solidFill>
                    <a:srgbClr val="000000"/>
                  </a:solidFill>
                  <a:latin typeface="Calibri" pitchFamily="34" charset="0"/>
                  <a:ea typeface="ＭＳ Ｐゴシック" charset="-128"/>
                </a:rPr>
                <a:t>Warren Kibbe, Ph.D</a:t>
              </a:r>
              <a:r>
                <a:rPr lang="en-US" sz="1400" dirty="0" smtClean="0">
                  <a:solidFill>
                    <a:srgbClr val="000000"/>
                  </a:solidFill>
                  <a:latin typeface="Calibri" pitchFamily="34" charset="0"/>
                  <a:ea typeface="ＭＳ Ｐゴシック" charset="-128"/>
                </a:rPr>
                <a:t>.</a:t>
              </a:r>
              <a:endParaRPr lang="en-US" sz="1400" dirty="0">
                <a:solidFill>
                  <a:srgbClr val="000000"/>
                </a:solidFill>
                <a:latin typeface="Calibri" pitchFamily="34" charset="0"/>
                <a:ea typeface="ＭＳ Ｐゴシック" charset="-128"/>
              </a:endParaRPr>
            </a:p>
          </p:txBody>
        </p:sp>
        <p:sp>
          <p:nvSpPr>
            <p:cNvPr id="6" name="Rectangle 5"/>
            <p:cNvSpPr/>
            <p:nvPr/>
          </p:nvSpPr>
          <p:spPr>
            <a:xfrm>
              <a:off x="457200" y="4136594"/>
              <a:ext cx="3810000" cy="1887696"/>
            </a:xfrm>
            <a:prstGeom prst="rect">
              <a:avLst/>
            </a:prstGeom>
          </p:spPr>
          <p:txBody>
            <a:bodyPr wrap="square">
              <a:spAutoFit/>
            </a:bodyPr>
            <a:lstStyle/>
            <a:p>
              <a:pPr defTabSz="914400" eaLnBrk="0" hangingPunct="0">
                <a:buClr>
                  <a:srgbClr val="333399"/>
                </a:buClr>
                <a:defRPr/>
              </a:pPr>
              <a:r>
                <a:rPr lang="en-US" sz="1600" b="1" dirty="0" smtClean="0">
                  <a:solidFill>
                    <a:srgbClr val="000000"/>
                  </a:solidFill>
                  <a:latin typeface="Calibri" pitchFamily="34" charset="0"/>
                  <a:ea typeface="ＭＳ Ｐゴシック" charset="-128"/>
                  <a:cs typeface="+mn-cs"/>
                </a:rPr>
                <a:t>Center for Cancer Genomics Partners</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JC Zenklusen,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Daniela Gerhard,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Zhining Wang,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Liming Yang, Ph.D.</a:t>
              </a:r>
            </a:p>
            <a:p>
              <a:pPr marL="742950" lvl="1" indent="-285750" defTabSz="914400" eaLnBrk="0" hangingPunct="0">
                <a:buClr>
                  <a:srgbClr val="333399"/>
                </a:buClr>
                <a:buFont typeface="Arial" panose="020B0604020202020204" pitchFamily="34" charset="0"/>
                <a:buChar char="•"/>
                <a:defRPr/>
              </a:pPr>
              <a:r>
                <a:rPr lang="en-US" sz="1400" dirty="0" smtClean="0">
                  <a:solidFill>
                    <a:srgbClr val="000000"/>
                  </a:solidFill>
                  <a:latin typeface="Calibri" pitchFamily="34" charset="0"/>
                  <a:ea typeface="ＭＳ Ｐゴシック" charset="-128"/>
                  <a:cs typeface="+mn-cs"/>
                </a:rPr>
                <a:t>Martin Ferguson, Ph.D.</a:t>
              </a:r>
              <a:endParaRPr lang="en-US" sz="1400" dirty="0">
                <a:solidFill>
                  <a:srgbClr val="000000"/>
                </a:solidFill>
                <a:latin typeface="Calibri" pitchFamily="34" charset="0"/>
                <a:ea typeface="ＭＳ Ｐゴシック" charset="-128"/>
                <a:cs typeface="+mn-cs"/>
              </a:endParaRPr>
            </a:p>
          </p:txBody>
        </p:sp>
      </p:grpSp>
    </p:spTree>
    <p:extLst>
      <p:ext uri="{BB962C8B-B14F-4D97-AF65-F5344CB8AC3E}">
        <p14:creationId xmlns:p14="http://schemas.microsoft.com/office/powerpoint/2010/main" val="666610688"/>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79" y="301838"/>
            <a:ext cx="8178276" cy="3178781"/>
          </a:xfrm>
        </p:spPr>
        <p:txBody>
          <a:bodyPr/>
          <a:lstStyle/>
          <a:p>
            <a:pPr>
              <a:spcAft>
                <a:spcPts val="1200"/>
              </a:spcAft>
            </a:pPr>
            <a:r>
              <a:rPr lang="en-US" sz="4000" dirty="0" smtClean="0"/>
              <a:t>Integrated data sets, interoperable resources, harmonized data are necessary for and enable biologically informed </a:t>
            </a:r>
            <a:r>
              <a:rPr lang="en-US" sz="4000" b="1" dirty="0" smtClean="0">
                <a:solidFill>
                  <a:schemeClr val="tx2"/>
                </a:solidFill>
              </a:rPr>
              <a:t>cancer computational predictive models </a:t>
            </a:r>
            <a:endParaRPr lang="en-US" sz="4000" b="1" dirty="0">
              <a:solidFill>
                <a:schemeClr val="tx2"/>
              </a:solidFill>
            </a:endParaRPr>
          </a:p>
        </p:txBody>
      </p:sp>
    </p:spTree>
    <p:extLst>
      <p:ext uri="{BB962C8B-B14F-4D97-AF65-F5344CB8AC3E}">
        <p14:creationId xmlns:p14="http://schemas.microsoft.com/office/powerpoint/2010/main" val="380221946"/>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3" name="Picture 2" descr="i_thank_you.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7895" y="544559"/>
            <a:ext cx="5259445" cy="2623943"/>
          </a:xfrm>
          <a:prstGeom prst="rect">
            <a:avLst/>
          </a:prstGeom>
        </p:spPr>
      </p:pic>
      <p:sp>
        <p:nvSpPr>
          <p:cNvPr id="4" name="TextBox 3"/>
          <p:cNvSpPr txBox="1"/>
          <p:nvPr/>
        </p:nvSpPr>
        <p:spPr>
          <a:xfrm>
            <a:off x="1047011" y="2409224"/>
            <a:ext cx="2357120" cy="2169825"/>
          </a:xfrm>
          <a:prstGeom prst="rect">
            <a:avLst/>
          </a:prstGeom>
          <a:noFill/>
        </p:spPr>
        <p:txBody>
          <a:bodyPr wrap="none" rtlCol="0">
            <a:spAutoFit/>
          </a:bodyPr>
          <a:lstStyle/>
          <a:p>
            <a:pPr>
              <a:lnSpc>
                <a:spcPct val="150000"/>
              </a:lnSpc>
            </a:pPr>
            <a:endParaRPr lang="en-US" dirty="0">
              <a:solidFill>
                <a:srgbClr val="606060"/>
              </a:solidFill>
            </a:endParaRPr>
          </a:p>
          <a:p>
            <a:pPr>
              <a:lnSpc>
                <a:spcPct val="150000"/>
              </a:lnSpc>
            </a:pPr>
            <a:r>
              <a:rPr lang="en-US" dirty="0" smtClean="0">
                <a:solidFill>
                  <a:srgbClr val="606060"/>
                </a:solidFill>
              </a:rPr>
              <a:t>Warren Kibbe, Ph.D.</a:t>
            </a:r>
          </a:p>
          <a:p>
            <a:pPr>
              <a:lnSpc>
                <a:spcPct val="150000"/>
              </a:lnSpc>
            </a:pPr>
            <a:r>
              <a:rPr lang="en-US" dirty="0" smtClean="0">
                <a:solidFill>
                  <a:srgbClr val="606060"/>
                </a:solidFill>
                <a:hlinkClick r:id="rId3"/>
              </a:rPr>
              <a:t>Warren.kibbe@nih.gov</a:t>
            </a:r>
            <a:endParaRPr lang="en-US" dirty="0" smtClean="0">
              <a:solidFill>
                <a:srgbClr val="606060"/>
              </a:solidFill>
            </a:endParaRPr>
          </a:p>
          <a:p>
            <a:pPr>
              <a:lnSpc>
                <a:spcPct val="150000"/>
              </a:lnSpc>
            </a:pPr>
            <a:r>
              <a:rPr lang="en-US" dirty="0" smtClean="0">
                <a:solidFill>
                  <a:srgbClr val="606060"/>
                </a:solidFill>
              </a:rPr>
              <a:t>@</a:t>
            </a:r>
            <a:r>
              <a:rPr lang="en-US" dirty="0" err="1" smtClean="0">
                <a:solidFill>
                  <a:srgbClr val="606060"/>
                </a:solidFill>
              </a:rPr>
              <a:t>wakibbe</a:t>
            </a:r>
            <a:r>
              <a:rPr lang="en-US" dirty="0" smtClean="0">
                <a:solidFill>
                  <a:srgbClr val="606060"/>
                </a:solidFill>
              </a:rPr>
              <a:t> </a:t>
            </a:r>
          </a:p>
          <a:p>
            <a:pPr>
              <a:lnSpc>
                <a:spcPct val="150000"/>
              </a:lnSpc>
            </a:pPr>
            <a:endParaRPr lang="en-US" dirty="0">
              <a:solidFill>
                <a:srgbClr val="60606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250" y="3776008"/>
            <a:ext cx="354761" cy="354761"/>
          </a:xfrm>
          <a:prstGeom prst="rect">
            <a:avLst/>
          </a:prstGeom>
        </p:spPr>
      </p:pic>
    </p:spTree>
    <p:extLst>
      <p:ext uri="{BB962C8B-B14F-4D97-AF65-F5344CB8AC3E}">
        <p14:creationId xmlns:p14="http://schemas.microsoft.com/office/powerpoint/2010/main" val="1698205201"/>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341424"/>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1371599"/>
            <a:ext cx="7902878" cy="2751993"/>
          </a:xfrm>
        </p:spPr>
        <p:txBody>
          <a:bodyPr/>
          <a:lstStyle/>
          <a:p>
            <a:r>
              <a:rPr lang="en-US" dirty="0"/>
              <a:t>NIH Genomic Data Sharing </a:t>
            </a:r>
            <a:r>
              <a:rPr lang="en-US" dirty="0" smtClean="0"/>
              <a:t>Policy</a:t>
            </a:r>
            <a:br>
              <a:rPr lang="en-US" dirty="0" smtClean="0"/>
            </a:br>
            <a:r>
              <a:rPr lang="en-US" dirty="0"/>
              <a:t/>
            </a:r>
            <a:br>
              <a:rPr lang="en-US" dirty="0"/>
            </a:br>
            <a:r>
              <a:rPr lang="en-US" dirty="0">
                <a:hlinkClick r:id="rId2"/>
              </a:rPr>
              <a:t>https://</a:t>
            </a:r>
            <a:r>
              <a:rPr lang="en-US" dirty="0" smtClean="0">
                <a:hlinkClick r:id="rId2"/>
              </a:rPr>
              <a:t>gds.nih.gov/</a:t>
            </a:r>
            <a:r>
              <a:rPr lang="en-US" dirty="0" smtClean="0"/>
              <a:t> </a:t>
            </a:r>
            <a:br>
              <a:rPr lang="en-US" dirty="0" smtClean="0"/>
            </a:br>
            <a:r>
              <a:rPr lang="en-US" dirty="0" smtClean="0"/>
              <a:t>Went into effect January 25, 2015</a:t>
            </a:r>
            <a:br>
              <a:rPr lang="en-US" dirty="0" smtClean="0"/>
            </a:br>
            <a:r>
              <a:rPr lang="en-US" dirty="0" smtClean="0"/>
              <a:t/>
            </a:r>
            <a:br>
              <a:rPr lang="en-US" dirty="0" smtClean="0"/>
            </a:br>
            <a:r>
              <a:rPr lang="en-US" dirty="0" smtClean="0"/>
              <a:t>NCI guidance:</a:t>
            </a:r>
            <a:r>
              <a:rPr lang="en-US" dirty="0"/>
              <a:t/>
            </a:r>
            <a:br>
              <a:rPr lang="en-US" dirty="0"/>
            </a:br>
            <a:r>
              <a:rPr lang="en-US" dirty="0">
                <a:hlinkClick r:id="rId3"/>
              </a:rPr>
              <a:t>http://</a:t>
            </a:r>
            <a:r>
              <a:rPr lang="en-US" dirty="0" smtClean="0">
                <a:hlinkClick r:id="rId3"/>
              </a:rPr>
              <a:t>www.cancer.gov/grants-training/grants-management/nci-policies/genomic-data</a:t>
            </a:r>
            <a:r>
              <a:rPr lang="en-US" dirty="0" smtClean="0"/>
              <a:t> </a:t>
            </a:r>
            <a:br>
              <a:rPr lang="en-US" dirty="0" smtClean="0"/>
            </a:br>
            <a:r>
              <a:rPr lang="en-US" dirty="0"/>
              <a:t/>
            </a:r>
            <a:br>
              <a:rPr lang="en-US" dirty="0"/>
            </a:br>
            <a:r>
              <a:rPr lang="en-US" dirty="0" smtClean="0"/>
              <a:t>Requires public sharing of genomic data sets</a:t>
            </a:r>
            <a:endParaRPr lang="en-US" dirty="0"/>
          </a:p>
        </p:txBody>
      </p:sp>
    </p:spTree>
    <p:extLst>
      <p:ext uri="{BB962C8B-B14F-4D97-AF65-F5344CB8AC3E}">
        <p14:creationId xmlns:p14="http://schemas.microsoft.com/office/powerpoint/2010/main" val="61782481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66" r="61438"/>
          <a:stretch/>
        </p:blipFill>
        <p:spPr>
          <a:xfrm>
            <a:off x="0" y="0"/>
            <a:ext cx="3524741" cy="5143500"/>
          </a:xfrm>
          <a:prstGeom prst="rect">
            <a:avLst/>
          </a:prstGeom>
        </p:spPr>
      </p:pic>
      <p:sp>
        <p:nvSpPr>
          <p:cNvPr id="4" name="Title 3"/>
          <p:cNvSpPr>
            <a:spLocks noGrp="1"/>
          </p:cNvSpPr>
          <p:nvPr>
            <p:ph type="title"/>
          </p:nvPr>
        </p:nvSpPr>
        <p:spPr>
          <a:xfrm>
            <a:off x="2650602" y="289367"/>
            <a:ext cx="6008765" cy="339697"/>
          </a:xfrm>
        </p:spPr>
        <p:txBody>
          <a:bodyPr/>
          <a:lstStyle/>
          <a:p>
            <a:r>
              <a:rPr lang="en-US" sz="2800" b="1" dirty="0" smtClean="0"/>
              <a:t>Cancer is a grand challenge</a:t>
            </a:r>
            <a:endParaRPr lang="en-US" sz="2800" b="1" dirty="0"/>
          </a:p>
        </p:txBody>
      </p:sp>
      <p:sp>
        <p:nvSpPr>
          <p:cNvPr id="6" name="Content Placeholder 5"/>
          <p:cNvSpPr>
            <a:spLocks noGrp="1"/>
          </p:cNvSpPr>
          <p:nvPr>
            <p:ph sz="quarter" idx="12"/>
          </p:nvPr>
        </p:nvSpPr>
        <p:spPr>
          <a:xfrm>
            <a:off x="3414521" y="1421790"/>
            <a:ext cx="5244847" cy="2032040"/>
          </a:xfrm>
        </p:spPr>
        <p:txBody>
          <a:bodyPr anchor="t" anchorCtr="0"/>
          <a:lstStyle/>
          <a:p>
            <a:pPr algn="l"/>
            <a:r>
              <a:rPr lang="en-US" dirty="0" smtClean="0"/>
              <a:t>Deep biological understanding</a:t>
            </a:r>
          </a:p>
          <a:p>
            <a:pPr algn="l"/>
            <a:r>
              <a:rPr lang="en-US" dirty="0" smtClean="0"/>
              <a:t>Advances in scientific methods</a:t>
            </a:r>
          </a:p>
          <a:p>
            <a:pPr algn="l"/>
            <a:r>
              <a:rPr lang="en-US" dirty="0" smtClean="0"/>
              <a:t>Advances in instrumentation</a:t>
            </a:r>
          </a:p>
          <a:p>
            <a:pPr algn="l"/>
            <a:r>
              <a:rPr lang="en-US" dirty="0" smtClean="0"/>
              <a:t>Advances in technology</a:t>
            </a:r>
          </a:p>
          <a:p>
            <a:pPr algn="l"/>
            <a:r>
              <a:rPr lang="en-US" dirty="0" smtClean="0"/>
              <a:t>Data and computation</a:t>
            </a:r>
          </a:p>
        </p:txBody>
      </p:sp>
      <p:sp>
        <p:nvSpPr>
          <p:cNvPr id="7" name="TextBox 6"/>
          <p:cNvSpPr txBox="1"/>
          <p:nvPr/>
        </p:nvSpPr>
        <p:spPr>
          <a:xfrm>
            <a:off x="3389168" y="3636799"/>
            <a:ext cx="5408788" cy="1261884"/>
          </a:xfrm>
          <a:prstGeom prst="rect">
            <a:avLst/>
          </a:prstGeom>
          <a:noFill/>
        </p:spPr>
        <p:txBody>
          <a:bodyPr wrap="none" rtlCol="0">
            <a:spAutoFit/>
          </a:bodyPr>
          <a:lstStyle/>
          <a:p>
            <a:r>
              <a:rPr lang="en-US" sz="2400" i="1" dirty="0" smtClean="0"/>
              <a:t>Cancer Research and Care generate</a:t>
            </a:r>
          </a:p>
          <a:p>
            <a:r>
              <a:rPr lang="en-US" sz="2400" i="1" dirty="0"/>
              <a:t>d</a:t>
            </a:r>
            <a:r>
              <a:rPr lang="en-US" sz="2400" i="1" dirty="0" smtClean="0"/>
              <a:t>etailed </a:t>
            </a:r>
            <a:r>
              <a:rPr lang="en-US" sz="2800" b="1" i="1" dirty="0" smtClean="0"/>
              <a:t>data</a:t>
            </a:r>
            <a:r>
              <a:rPr lang="en-US" sz="2400" b="1" i="1" dirty="0" smtClean="0"/>
              <a:t> </a:t>
            </a:r>
            <a:r>
              <a:rPr lang="en-US" sz="2400" i="1" dirty="0" smtClean="0"/>
              <a:t>that is critical to </a:t>
            </a:r>
          </a:p>
          <a:p>
            <a:r>
              <a:rPr lang="en-US" sz="2400" i="1" dirty="0" smtClean="0"/>
              <a:t>create a learning health system for cancer</a:t>
            </a:r>
          </a:p>
        </p:txBody>
      </p:sp>
      <p:sp>
        <p:nvSpPr>
          <p:cNvPr id="8" name="TextBox 7"/>
          <p:cNvSpPr txBox="1"/>
          <p:nvPr/>
        </p:nvSpPr>
        <p:spPr>
          <a:xfrm>
            <a:off x="2883232" y="840682"/>
            <a:ext cx="1282723" cy="400110"/>
          </a:xfrm>
          <a:prstGeom prst="rect">
            <a:avLst/>
          </a:prstGeom>
          <a:noFill/>
        </p:spPr>
        <p:txBody>
          <a:bodyPr wrap="none" rtlCol="0">
            <a:spAutoFit/>
          </a:bodyPr>
          <a:lstStyle/>
          <a:p>
            <a:r>
              <a:rPr lang="en-US" sz="2000" dirty="0">
                <a:latin typeface="+mn-lt"/>
              </a:rPr>
              <a:t>Requires</a:t>
            </a:r>
            <a:r>
              <a:rPr lang="en-US" sz="2000" dirty="0" smtClean="0">
                <a:latin typeface="+mj-lt"/>
              </a:rPr>
              <a:t>:</a:t>
            </a:r>
            <a:endParaRPr lang="en-US" sz="2000" dirty="0">
              <a:latin typeface="+mj-lt"/>
            </a:endParaRPr>
          </a:p>
        </p:txBody>
      </p:sp>
    </p:spTree>
    <p:extLst>
      <p:ext uri="{BB962C8B-B14F-4D97-AF65-F5344CB8AC3E}">
        <p14:creationId xmlns:p14="http://schemas.microsoft.com/office/powerpoint/2010/main" val="86052750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7" y="0"/>
            <a:ext cx="912495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7101">
            <a:off x="4645153" y="2852927"/>
            <a:ext cx="3111764" cy="467868"/>
          </a:xfrm>
          <a:prstGeom prst="rect">
            <a:avLst/>
          </a:prstGeom>
        </p:spPr>
      </p:pic>
    </p:spTree>
    <p:extLst>
      <p:ext uri="{BB962C8B-B14F-4D97-AF65-F5344CB8AC3E}">
        <p14:creationId xmlns:p14="http://schemas.microsoft.com/office/powerpoint/2010/main" val="139379972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95250"/>
            <a:ext cx="7688826" cy="4610295"/>
          </a:xfrm>
        </p:spPr>
      </p:pic>
    </p:spTree>
    <p:extLst>
      <p:ext uri="{BB962C8B-B14F-4D97-AF65-F5344CB8AC3E}">
        <p14:creationId xmlns:p14="http://schemas.microsoft.com/office/powerpoint/2010/main" val="423532716"/>
      </p:ext>
    </p:extLst>
  </p:cSld>
  <p:clrMapOvr>
    <a:masterClrMapping/>
  </p:clrMapOvr>
  <p:transition spd="slow">
    <p:wipe/>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SPL Research IT Strategic Plan Meeting">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headEnd type="stealth" w="lg" len="lg"/>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ule">
  <a:themeElements>
    <a:clrScheme name="Custom 1">
      <a:dk1>
        <a:sysClr val="windowText" lastClr="000000"/>
      </a:dk1>
      <a:lt1>
        <a:sysClr val="window" lastClr="FFFFFF"/>
      </a:lt1>
      <a:dk2>
        <a:srgbClr val="5A6378"/>
      </a:dk2>
      <a:lt2>
        <a:srgbClr val="D4D4D6"/>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defRPr dirty="0" smtClean="0">
            <a:solidFill>
              <a:schemeClr val="bg2"/>
            </a:solidFill>
            <a:latin typeface="Helvetica"/>
            <a:cs typeface="Helvetica"/>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CI PPT Template 16x9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themeOverride>
</file>

<file path=docProps/app.xml><?xml version="1.0" encoding="utf-8"?>
<Properties xmlns="http://schemas.openxmlformats.org/officeDocument/2006/extended-properties" xmlns:vt="http://schemas.openxmlformats.org/officeDocument/2006/docPropsVTypes">
  <Template>SPL Research IT Strategic Plan Meeting</Template>
  <TotalTime>5348</TotalTime>
  <Words>2505</Words>
  <Application>Microsoft Macintosh PowerPoint</Application>
  <PresentationFormat>On-screen Show (16:9)</PresentationFormat>
  <Paragraphs>504</Paragraphs>
  <Slides>65</Slides>
  <Notes>20</Notes>
  <HiddenSlides>0</HiddenSlides>
  <MMClips>0</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65</vt:i4>
      </vt:variant>
    </vt:vector>
  </HeadingPairs>
  <TitlesOfParts>
    <vt:vector size="96" baseType="lpstr">
      <vt:lpstr>Arial Narrow</vt:lpstr>
      <vt:lpstr>Calibri</vt:lpstr>
      <vt:lpstr>Calibri Light</vt:lpstr>
      <vt:lpstr>Corbel</vt:lpstr>
      <vt:lpstr>Helvetica</vt:lpstr>
      <vt:lpstr>inherit</vt:lpstr>
      <vt:lpstr>Lucida Grande</vt:lpstr>
      <vt:lpstr>Mangal</vt:lpstr>
      <vt:lpstr>MS PGothic</vt:lpstr>
      <vt:lpstr>ＭＳ Ｐゴシック</vt:lpstr>
      <vt:lpstr>Noto Sans</vt:lpstr>
      <vt:lpstr>Roboto</vt:lpstr>
      <vt:lpstr>Sapient Centro Slab</vt:lpstr>
      <vt:lpstr>SapientCentroSlab-Light</vt:lpstr>
      <vt:lpstr>SapientSansBold</vt:lpstr>
      <vt:lpstr>SapientSansRegular</vt:lpstr>
      <vt:lpstr>Times</vt:lpstr>
      <vt:lpstr>Times New Roman</vt:lpstr>
      <vt:lpstr>Wingdings</vt:lpstr>
      <vt:lpstr>Wingdings 2</vt:lpstr>
      <vt:lpstr>Arial</vt:lpstr>
      <vt:lpstr>SPL Research IT Strategic Plan Meeting</vt:lpstr>
      <vt:lpstr>1_Custom Design</vt:lpstr>
      <vt:lpstr>Module</vt:lpstr>
      <vt:lpstr>Office Theme</vt:lpstr>
      <vt:lpstr>1_Default Design</vt:lpstr>
      <vt:lpstr>3_Default Design</vt:lpstr>
      <vt:lpstr>NCI PPT Template 16x9 BLUE</vt:lpstr>
      <vt:lpstr>4_Office Theme</vt:lpstr>
      <vt:lpstr>5_Office Theme</vt:lpstr>
      <vt:lpstr>3_Office Theme</vt:lpstr>
      <vt:lpstr>Precision Oncology - using Genomics, Proteomics and Imaging to inform biology and treatment</vt:lpstr>
      <vt:lpstr>PowerPoint Presentation</vt:lpstr>
      <vt:lpstr>PowerPoint Presentation</vt:lpstr>
      <vt:lpstr>PowerPoint Presentation</vt:lpstr>
      <vt:lpstr>PowerPoint Presentation</vt:lpstr>
      <vt:lpstr>Understanding Cancer</vt:lpstr>
      <vt:lpstr>Cancer is a grand challenge</vt:lpstr>
      <vt:lpstr>PowerPoint Presentation</vt:lpstr>
      <vt:lpstr>PowerPoint Presentation</vt:lpstr>
      <vt:lpstr>PowerPoint Presentation</vt:lpstr>
      <vt:lpstr>Biological Scales</vt:lpstr>
      <vt:lpstr>Keeping in mind cellular dynamics</vt:lpstr>
      <vt:lpstr>Genomics is the beginning of precision medicine, not the end!</vt:lpstr>
      <vt:lpstr>PowerPoint Presentation</vt:lpstr>
      <vt:lpstr>PowerPoint Presentation</vt:lpstr>
      <vt:lpstr>PowerPoint Presentation</vt:lpstr>
      <vt:lpstr>PowerPoint Presentation</vt:lpstr>
      <vt:lpstr>MATCH Assay: Workflow for 12-14 Day Turnaround</vt:lpstr>
      <vt:lpstr>NCI MATCH Arms – 1-10</vt:lpstr>
      <vt:lpstr>NCI MATCH Arms – 11-20</vt:lpstr>
      <vt:lpstr>NCI MATCH Arms – 21-30</vt:lpstr>
      <vt:lpstr>MATCH Observations</vt:lpstr>
      <vt:lpstr>Precision Oncology</vt:lpstr>
      <vt:lpstr>Nature of Science is changing</vt:lpstr>
      <vt:lpstr>PowerPoint Presentation</vt:lpstr>
      <vt:lpstr>PowerPoint Presentation</vt:lpstr>
      <vt:lpstr>Biology and Medicine are now data intensive enterprises  Scale is rapidly changing  Technology, data, computing and IT are pervasive in the lab, the clinic, in the home, and across the population</vt:lpstr>
      <vt:lpstr>PowerPoint Presentation</vt:lpstr>
      <vt:lpstr>PowerPoint Presentation</vt:lpstr>
      <vt:lpstr>PowerPoint Presentation</vt:lpstr>
      <vt:lpstr>PowerPoint Presentation</vt:lpstr>
      <vt:lpstr>Expert Systems vs Machine Learning</vt:lpstr>
      <vt:lpstr>Human Cognition</vt:lpstr>
      <vt:lpstr>PowerPoint Presentation</vt:lpstr>
      <vt:lpstr>PowerPoint Presentation</vt:lpstr>
      <vt:lpstr>PowerPoint Presentation</vt:lpstr>
      <vt:lpstr>Genomics is the beginning of precision medicine, not the end!</vt:lpstr>
      <vt:lpstr>Plumbing, architecture, genomics</vt:lpstr>
      <vt:lpstr>Cancer Research Data Ecosystem – Cancer Moonshot BRP</vt:lpstr>
      <vt:lpstr>Data Commons Framework</vt:lpstr>
      <vt:lpstr>Data Commons Structure</vt:lpstr>
      <vt:lpstr>Cancer Data Sharing &amp; Data Commons </vt:lpstr>
      <vt:lpstr>Changing the conversation around data sharing</vt:lpstr>
      <vt:lpstr>GDC as an example of a new architecture for storing and sharing cancer data</vt:lpstr>
      <vt:lpstr>PowerPoint Presentation</vt:lpstr>
      <vt:lpstr>PowerPoint Presentation</vt:lpstr>
      <vt:lpstr>NCI Genomic Data Commons</vt:lpstr>
      <vt:lpstr>PowerPoint Presentation</vt:lpstr>
      <vt:lpstr>PowerPoint Presentation</vt:lpstr>
      <vt:lpstr>PowerPoint Presentation</vt:lpstr>
      <vt:lpstr>PowerPoint Presentation</vt:lpstr>
      <vt:lpstr>PowerPoint Presentation</vt:lpstr>
      <vt:lpstr>The NCI Cancer Genomics  Cloud Pilots</vt:lpstr>
      <vt:lpstr> NCI Cancer Genomics Cloud Pilots</vt:lpstr>
      <vt:lpstr>PowerPoint Presentation</vt:lpstr>
      <vt:lpstr>Broad Institute Cloud Pilot</vt:lpstr>
      <vt:lpstr>Institute for Systems Biology Cloud Pilot</vt:lpstr>
      <vt:lpstr>Seven Bridges Genomics Cloud Pilot</vt:lpstr>
      <vt:lpstr>Workspace –  isolated environment for collaborative analysis</vt:lpstr>
      <vt:lpstr>PowerPoint Presentation</vt:lpstr>
      <vt:lpstr>PowerPoint Presentation</vt:lpstr>
      <vt:lpstr>Integrated data sets, interoperable resources, harmonized data are necessary for and enable biologically informed cancer computational predictive models </vt:lpstr>
      <vt:lpstr>Questions?</vt:lpstr>
      <vt:lpstr>PowerPoint Presentation</vt:lpstr>
      <vt:lpstr>NIH Genomic Data Sharing Policy  https://gds.nih.gov/  Went into effect January 25, 2015  NCI guidance: http://www.cancer.gov/grants-training/grants-management/nci-policies/genomic-data   Requires public sharing of genomic data sets</vt:lpstr>
    </vt:vector>
  </TitlesOfParts>
  <Company>Microsoft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NCI Research IT Strategic Plan</dc:title>
  <dc:creator>greg</dc:creator>
  <cp:lastModifiedBy>Kibbe, Warren (NIH/NCI) [E]</cp:lastModifiedBy>
  <cp:revision>404</cp:revision>
  <dcterms:created xsi:type="dcterms:W3CDTF">2015-05-26T23:20:58Z</dcterms:created>
  <dcterms:modified xsi:type="dcterms:W3CDTF">2017-04-26T03:26:03Z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ctompk</vt:lpwstr>
  </property>
  <property fmtid="{D5CDD505-2E9C-101B-9397-08002B2CF9AE}" pid="3" name="Offisync_UpdateToken">
    <vt:lpwstr>6</vt:lpwstr>
  </property>
  <property fmtid="{D5CDD505-2E9C-101B-9397-08002B2CF9AE}" pid="4" name="Jive_VersionGuid">
    <vt:lpwstr>52528687-c425-4c02-aa36-9dee618be8dc</vt:lpwstr>
  </property>
  <property fmtid="{D5CDD505-2E9C-101B-9397-08002B2CF9AE}" pid="5" name="Offisync_ProviderInitializationData">
    <vt:lpwstr>https://vox.sapient.com</vt:lpwstr>
  </property>
  <property fmtid="{D5CDD505-2E9C-101B-9397-08002B2CF9AE}" pid="6" name="Offisync_ServerID">
    <vt:lpwstr>2a760b3e-54a5-418b-9dd9-555cd32dea45</vt:lpwstr>
  </property>
  <property fmtid="{D5CDD505-2E9C-101B-9397-08002B2CF9AE}" pid="7" name="Offisync_UniqueId">
    <vt:lpwstr>79519</vt:lpwstr>
  </property>
</Properties>
</file>